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notesMasterIdLst>
    <p:notesMasterId r:id="rId36"/>
  </p:notesMasterIdLst>
  <p:handoutMasterIdLst>
    <p:handoutMasterId r:id="rId37"/>
  </p:handoutMasterIdLst>
  <p:sldIdLst>
    <p:sldId id="256" r:id="rId3"/>
    <p:sldId id="368" r:id="rId4"/>
    <p:sldId id="370" r:id="rId5"/>
    <p:sldId id="371" r:id="rId6"/>
    <p:sldId id="373" r:id="rId7"/>
    <p:sldId id="403" r:id="rId8"/>
    <p:sldId id="402" r:id="rId9"/>
    <p:sldId id="404" r:id="rId10"/>
    <p:sldId id="376" r:id="rId11"/>
    <p:sldId id="382" r:id="rId12"/>
    <p:sldId id="386" r:id="rId13"/>
    <p:sldId id="352" r:id="rId14"/>
    <p:sldId id="387" r:id="rId15"/>
    <p:sldId id="390" r:id="rId16"/>
    <p:sldId id="391" r:id="rId17"/>
    <p:sldId id="392" r:id="rId18"/>
    <p:sldId id="393" r:id="rId19"/>
    <p:sldId id="396" r:id="rId20"/>
    <p:sldId id="395" r:id="rId21"/>
    <p:sldId id="411" r:id="rId22"/>
    <p:sldId id="408" r:id="rId23"/>
    <p:sldId id="356" r:id="rId24"/>
    <p:sldId id="409" r:id="rId25"/>
    <p:sldId id="359" r:id="rId26"/>
    <p:sldId id="398" r:id="rId27"/>
    <p:sldId id="365" r:id="rId28"/>
    <p:sldId id="401" r:id="rId29"/>
    <p:sldId id="378" r:id="rId30"/>
    <p:sldId id="405" r:id="rId31"/>
    <p:sldId id="397" r:id="rId32"/>
    <p:sldId id="348" r:id="rId33"/>
    <p:sldId id="406" r:id="rId34"/>
    <p:sldId id="410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CF8B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5" autoAdjust="0"/>
    <p:restoredTop sz="94615" autoAdjust="0"/>
  </p:normalViewPr>
  <p:slideViewPr>
    <p:cSldViewPr>
      <p:cViewPr>
        <p:scale>
          <a:sx n="70" d="100"/>
          <a:sy n="70" d="100"/>
        </p:scale>
        <p:origin x="-642" y="-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5"/>
    </mc:Choice>
    <mc:Fallback>
      <c:style val="25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6983892828749568E-3"/>
          <c:y val="0"/>
          <c:w val="0.74819216333497351"/>
          <c:h val="1"/>
        </c:manualLayout>
      </c:layout>
      <c:pie3DChart>
        <c:varyColors val="1"/>
        <c:ser>
          <c:idx val="0"/>
          <c:order val="0"/>
          <c:explosion val="25"/>
          <c:dLbls>
            <c:dLbl>
              <c:idx val="0"/>
              <c:spPr/>
              <c:txPr>
                <a:bodyPr/>
                <a:lstStyle/>
                <a:p>
                  <a:pPr>
                    <a:defRPr sz="2000" b="1">
                      <a:solidFill>
                        <a:srgbClr val="FFFF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en-US" sz="2000" b="1" dirty="0">
                        <a:solidFill>
                          <a:srgbClr val="FFFF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rPr>
                      <a:t>559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Лист1!$A$2:$B$2</c:f>
              <c:strCache>
                <c:ptCount val="2"/>
                <c:pt idx="0">
                  <c:v>все</c:v>
                </c:pt>
                <c:pt idx="1">
                  <c:v>глазные осложнения</c:v>
                </c:pt>
              </c:strCache>
            </c:strRef>
          </c:cat>
          <c:val>
            <c:numRef>
              <c:f>Лист1!$A$3:$B$3</c:f>
              <c:numCache>
                <c:formatCode>Основной</c:formatCode>
                <c:ptCount val="2"/>
                <c:pt idx="0">
                  <c:v>2837</c:v>
                </c:pt>
                <c:pt idx="1">
                  <c:v>559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46712727229525"/>
          <c:y val="0.68293958830639523"/>
          <c:w val="0.33442676429908708"/>
          <c:h val="0.19980978354399881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txPr>
              <a:bodyPr/>
              <a:lstStyle/>
              <a:p>
                <a:pPr>
                  <a:defRPr sz="2000" b="1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Лист1!$A$26:$B$26</c:f>
              <c:strCache>
                <c:ptCount val="2"/>
                <c:pt idx="0">
                  <c:v>все </c:v>
                </c:pt>
                <c:pt idx="1">
                  <c:v>оптические осложнения</c:v>
                </c:pt>
              </c:strCache>
            </c:strRef>
          </c:cat>
          <c:val>
            <c:numRef>
              <c:f>Лист1!$A$27:$B$27</c:f>
              <c:numCache>
                <c:formatCode>Основной</c:formatCode>
                <c:ptCount val="2"/>
                <c:pt idx="0">
                  <c:v>2837</c:v>
                </c:pt>
                <c:pt idx="1">
                  <c:v>698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2921600039586565"/>
          <c:y val="0.62764976888548751"/>
          <c:w val="0.26245077966982328"/>
          <c:h val="0.36349691543618179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5"/>
    </mc:Choice>
    <mc:Fallback>
      <c:style val="25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Лист1!$A$42:$E$42</c:f>
              <c:strCache>
                <c:ptCount val="5"/>
                <c:pt idx="0">
                  <c:v>эпителиопатия</c:v>
                </c:pt>
                <c:pt idx="1">
                  <c:v>залипание</c:v>
                </c:pt>
                <c:pt idx="2">
                  <c:v>микрокисты</c:v>
                </c:pt>
                <c:pt idx="3">
                  <c:v>покраснение</c:v>
                </c:pt>
                <c:pt idx="4">
                  <c:v>боль</c:v>
                </c:pt>
              </c:strCache>
            </c:strRef>
          </c:cat>
          <c:val>
            <c:numRef>
              <c:f>Лист1!$A$43:$E$43</c:f>
              <c:numCache>
                <c:formatCode>Основной</c:formatCode>
                <c:ptCount val="5"/>
                <c:pt idx="0">
                  <c:v>340</c:v>
                </c:pt>
                <c:pt idx="1">
                  <c:v>114</c:v>
                </c:pt>
                <c:pt idx="2">
                  <c:v>6</c:v>
                </c:pt>
                <c:pt idx="3">
                  <c:v>170</c:v>
                </c:pt>
                <c:pt idx="4">
                  <c:v>170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969792"/>
        <c:axId val="151971328"/>
      </c:barChart>
      <c:catAx>
        <c:axId val="151969792"/>
        <c:scaling>
          <c:orientation val="minMax"/>
        </c:scaling>
        <c:delete val="0"/>
        <c:axPos val="l"/>
        <c:majorTickMark val="out"/>
        <c:minorTickMark val="none"/>
        <c:tickLblPos val="nextTo"/>
        <c:crossAx val="151971328"/>
        <c:crosses val="autoZero"/>
        <c:auto val="1"/>
        <c:lblAlgn val="ctr"/>
        <c:lblOffset val="100"/>
        <c:noMultiLvlLbl val="0"/>
      </c:catAx>
      <c:valAx>
        <c:axId val="151971328"/>
        <c:scaling>
          <c:orientation val="minMax"/>
        </c:scaling>
        <c:delete val="0"/>
        <c:axPos val="b"/>
        <c:majorGridlines/>
        <c:numFmt formatCode="Основной" sourceLinked="1"/>
        <c:majorTickMark val="out"/>
        <c:minorTickMark val="none"/>
        <c:tickLblPos val="nextTo"/>
        <c:crossAx val="15196979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2380446524370779E-2"/>
          <c:y val="0.10773611170926009"/>
          <c:w val="0.6227964448735881"/>
          <c:h val="0.89226388829073988"/>
        </c:manualLayout>
      </c:layout>
      <c:pie3DChart>
        <c:varyColors val="1"/>
        <c:ser>
          <c:idx val="0"/>
          <c:order val="0"/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Лист1!$A$42:$E$42</c:f>
              <c:strCache>
                <c:ptCount val="5"/>
                <c:pt idx="0">
                  <c:v>эпителиопатия</c:v>
                </c:pt>
                <c:pt idx="1">
                  <c:v>залипание</c:v>
                </c:pt>
                <c:pt idx="2">
                  <c:v>микрокисты</c:v>
                </c:pt>
                <c:pt idx="3">
                  <c:v>покраснение</c:v>
                </c:pt>
                <c:pt idx="4">
                  <c:v>боль</c:v>
                </c:pt>
              </c:strCache>
            </c:strRef>
          </c:cat>
          <c:val>
            <c:numRef>
              <c:f>Лист1!$A$43:$E$43</c:f>
              <c:numCache>
                <c:formatCode>Основной</c:formatCode>
                <c:ptCount val="5"/>
                <c:pt idx="0">
                  <c:v>12</c:v>
                </c:pt>
                <c:pt idx="1">
                  <c:v>4</c:v>
                </c:pt>
                <c:pt idx="2">
                  <c:v>2</c:v>
                </c:pt>
                <c:pt idx="3">
                  <c:v>6</c:v>
                </c:pt>
                <c:pt idx="4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3"/>
    </mc:Choice>
    <mc:Fallback>
      <c:style val="33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5943589140909629"/>
          <c:y val="0.6282991773821599"/>
          <c:w val="0.22171100568438371"/>
          <c:h val="0.25445019446823414"/>
        </c:manualLayout>
      </c:layout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46181051065685191"/>
          <c:y val="2.5252525252525252E-2"/>
          <c:w val="0.48561619944086792"/>
          <c:h val="0.90896047085023468"/>
        </c:manualLayout>
      </c:layout>
      <c:bar3DChart>
        <c:barDir val="bar"/>
        <c:grouping val="clustered"/>
        <c:varyColors val="0"/>
        <c:ser>
          <c:idx val="0"/>
          <c:order val="0"/>
          <c:invertIfNegative val="0"/>
          <c:cat>
            <c:strRef>
              <c:f>Лист1!$B$43:$M$43</c:f>
              <c:strCache>
                <c:ptCount val="12"/>
                <c:pt idx="0">
                  <c:v>все</c:v>
                </c:pt>
                <c:pt idx="1">
                  <c:v>эпителиопатия</c:v>
                </c:pt>
                <c:pt idx="2">
                  <c:v>гиперкератоз</c:v>
                </c:pt>
                <c:pt idx="3">
                  <c:v>инфильтрат</c:v>
                </c:pt>
                <c:pt idx="4">
                  <c:v>кератит</c:v>
                </c:pt>
                <c:pt idx="5">
                  <c:v>недокоррекция</c:v>
                </c:pt>
                <c:pt idx="6">
                  <c:v>астигматизм</c:v>
                </c:pt>
                <c:pt idx="7">
                  <c:v>аллергический конъюнктивит</c:v>
                </c:pt>
                <c:pt idx="8">
                  <c:v>инфекционный конъюнктивит</c:v>
                </c:pt>
                <c:pt idx="9">
                  <c:v>аденовирусный конъюнктивит</c:v>
                </c:pt>
                <c:pt idx="10">
                  <c:v>сухой глаз</c:v>
                </c:pt>
                <c:pt idx="11">
                  <c:v>кольцо Флейшера</c:v>
                </c:pt>
              </c:strCache>
            </c:strRef>
          </c:cat>
          <c:val>
            <c:numRef>
              <c:f>Лист1!$B$44:$M$44</c:f>
              <c:numCache>
                <c:formatCode>Основной</c:formatCode>
                <c:ptCount val="12"/>
                <c:pt idx="0">
                  <c:v>2837</c:v>
                </c:pt>
                <c:pt idx="1">
                  <c:v>51</c:v>
                </c:pt>
                <c:pt idx="2">
                  <c:v>7</c:v>
                </c:pt>
                <c:pt idx="3">
                  <c:v>4</c:v>
                </c:pt>
                <c:pt idx="4">
                  <c:v>0</c:v>
                </c:pt>
                <c:pt idx="5">
                  <c:v>352</c:v>
                </c:pt>
                <c:pt idx="6">
                  <c:v>210</c:v>
                </c:pt>
                <c:pt idx="7">
                  <c:v>42</c:v>
                </c:pt>
                <c:pt idx="8">
                  <c:v>4</c:v>
                </c:pt>
                <c:pt idx="9">
                  <c:v>27</c:v>
                </c:pt>
                <c:pt idx="10">
                  <c:v>9</c:v>
                </c:pt>
                <c:pt idx="1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4398720"/>
        <c:axId val="154400256"/>
        <c:axId val="0"/>
      </c:bar3DChart>
      <c:catAx>
        <c:axId val="154398720"/>
        <c:scaling>
          <c:orientation val="minMax"/>
        </c:scaling>
        <c:delete val="0"/>
        <c:axPos val="l"/>
        <c:majorTickMark val="out"/>
        <c:minorTickMark val="none"/>
        <c:tickLblPos val="nextTo"/>
        <c:crossAx val="154400256"/>
        <c:crosses val="autoZero"/>
        <c:auto val="1"/>
        <c:lblAlgn val="ctr"/>
        <c:lblOffset val="100"/>
        <c:noMultiLvlLbl val="0"/>
      </c:catAx>
      <c:valAx>
        <c:axId val="154400256"/>
        <c:scaling>
          <c:orientation val="minMax"/>
        </c:scaling>
        <c:delete val="0"/>
        <c:axPos val="b"/>
        <c:majorGridlines/>
        <c:numFmt formatCode="Основной" sourceLinked="1"/>
        <c:majorTickMark val="out"/>
        <c:minorTickMark val="none"/>
        <c:tickLblPos val="nextTo"/>
        <c:crossAx val="15439872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drawing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jpe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0.09546</cdr:y>
    </cdr:from>
    <cdr:to>
      <cdr:x>0.6563</cdr:x>
      <cdr:y>0.55559</cdr:y>
    </cdr:to>
    <cdr:pic>
      <cdr:nvPicPr>
        <cdr:cNvPr id="2" name="Picture 3" descr="C:\Users\Pat\Downloads\Desktop 2\Desktop\Desktop\Desktop\Desktop\Desktop\Desktop\Desktop\Desktop\Desktop\Desktop\Desktop\Desktop\Desktop\Desktop\Desktop\Desktop\Desktop\Desktop\Desktop\Desktop\Desktop\Desktop\Josh Lewis\0016027.JP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>
          <a:lum contrast="10000"/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 l="14140" t="12601" r="22034" b="7675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0" y="432048"/>
          <a:ext cx="2650521" cy="208255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>
          <a:solidFill>
            <a:schemeClr val="tx1"/>
          </a:solidFill>
          <a:miter lim="800000"/>
          <a:headEnd/>
          <a:tailEnd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  <cdr:relSizeAnchor xmlns:cdr="http://schemas.openxmlformats.org/drawingml/2006/chartDrawing">
    <cdr:from>
      <cdr:x>0.31034</cdr:x>
      <cdr:y>0.5</cdr:y>
    </cdr:from>
    <cdr:to>
      <cdr:x>1</cdr:x>
      <cdr:y>0.99759</cdr:y>
    </cdr:to>
    <cdr:pic>
      <cdr:nvPicPr>
        <cdr:cNvPr id="6" name="Picture 3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2"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 l="49155" t="18608" r="3555" b="32977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296124" y="2376264"/>
          <a:ext cx="2880340" cy="236481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19050">
          <a:solidFill>
            <a:schemeClr val="tx1"/>
          </a:solidFill>
          <a:miter lim="800000"/>
          <a:headEnd/>
          <a:tailEnd/>
        </a:ln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C85F5-8C14-4911-9C68-668239DBB10D}" type="datetimeFigureOut">
              <a:rPr lang="uk-UA" smtClean="0"/>
              <a:t>17.05.2016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7C46AC-D7BC-47B5-8362-748FAE5859B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798914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A4AD5-9648-4760-8B47-D8B1A16E4189}" type="datetimeFigureOut">
              <a:rPr lang="uk-UA" smtClean="0"/>
              <a:pPr/>
              <a:t>17.05.2016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B46097-7003-4310-9E24-4ACC6DF493AA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95820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>
            <a:normAutofit/>
          </a:bodyPr>
          <a:lstStyle>
            <a:lvl1pPr algn="ctr">
              <a:defRPr sz="60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87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426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5955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908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>
            <a:lvl1pPr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600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435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492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753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0534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914BB-AB3C-4C69-8B4A-448EE86DC67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2" descr="C:\Users\Andriy\Desktop\Delhi-2015\Illustrations\logo.png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011" y="116632"/>
            <a:ext cx="1080120" cy="394244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Andriy\Desktop\AILAS-10years\ПсевдоЭксфолиации\скачанные файлы.png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371"/>
            <a:ext cx="1187624" cy="79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180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</p:sldLayoutIdLst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3300" b="1" kern="1200" cap="none" spc="0">
          <a:ln w="12700">
            <a:solidFill>
              <a:schemeClr val="tx2">
                <a:satMod val="155000"/>
              </a:schemeClr>
            </a:solidFill>
            <a:prstDash val="solid"/>
          </a:ln>
          <a:solidFill>
            <a:schemeClr val="tx2">
              <a:lumMod val="60000"/>
              <a:lumOff val="40000"/>
            </a:schemeClr>
          </a:solidFill>
          <a:effectLst>
            <a:outerShdw blurRad="41275" dist="20320" dir="18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accent1">
              <a:lumMod val="5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20BB889-9D34-4BBB-8EBF-7B432ADE08F0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17.05.2016</a:t>
            </a:fld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C173F88-3387-453B-9303-AC0210B95CB8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450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2" r:id="rId2"/>
  </p:sldLayoutIdLst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pubmed/?term=Cho%20P%5bAuthor%5d&amp;cauthor=true&amp;cauthor_uid=15976581" TargetMode="External"/><Relationship Id="rId13" Type="http://schemas.openxmlformats.org/officeDocument/2006/relationships/hyperlink" Target="http://www.ncbi.nlm.nih.gov/pubmed/19786928" TargetMode="External"/><Relationship Id="rId18" Type="http://schemas.openxmlformats.org/officeDocument/2006/relationships/image" Target="../media/image5.png"/><Relationship Id="rId3" Type="http://schemas.openxmlformats.org/officeDocument/2006/relationships/hyperlink" Target="http://www.ncbi.nlm.nih.gov/pubmed/?term=Boost%20M%5bAuthor%5d&amp;cauthor=true&amp;cauthor_uid=26945175" TargetMode="External"/><Relationship Id="rId7" Type="http://schemas.openxmlformats.org/officeDocument/2006/relationships/hyperlink" Target="http://www.ncbi.nlm.nih.gov/pubmed/?term=Boost%20MV%5bAuthor%5d&amp;cauthor=true&amp;cauthor_uid=15976581" TargetMode="External"/><Relationship Id="rId12" Type="http://schemas.openxmlformats.org/officeDocument/2006/relationships/hyperlink" Target="http://www.ncbi.nlm.nih.gov/pubmed/?term=Cheng%20R%5bAuthor%5d&amp;cauthor=true&amp;cauthor_uid=19786928" TargetMode="External"/><Relationship Id="rId17" Type="http://schemas.openxmlformats.org/officeDocument/2006/relationships/hyperlink" Target="http://www.ncbi.nlm.nih.gov/pubmed/26719489" TargetMode="External"/><Relationship Id="rId2" Type="http://schemas.openxmlformats.org/officeDocument/2006/relationships/hyperlink" Target="http://www.ncbi.nlm.nih.gov/pubmed/?term=Cheung%20SW%5bAuthor%5d&amp;cauthor=true&amp;cauthor_uid=26945175" TargetMode="External"/><Relationship Id="rId16" Type="http://schemas.openxmlformats.org/officeDocument/2006/relationships/hyperlink" Target="http://www.ncbi.nlm.nih.gov/pubmed/?term=Cho%20P%5bAuthor%5d&amp;cauthor=true&amp;cauthor_uid=26719489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ncbi.nlm.nih.gov/pubmed/26945175" TargetMode="External"/><Relationship Id="rId11" Type="http://schemas.openxmlformats.org/officeDocument/2006/relationships/hyperlink" Target="http://www.ncbi.nlm.nih.gov/pubmed/?term=Boost%20M%5bAuthor%5d&amp;cauthor=true&amp;cauthor_uid=19786928" TargetMode="External"/><Relationship Id="rId5" Type="http://schemas.openxmlformats.org/officeDocument/2006/relationships/hyperlink" Target="http://www.ncbi.nlm.nih.gov/pubmed/?term=Cho%20P%5bAuthor%5d&amp;cauthor=true&amp;cauthor_uid=26945175" TargetMode="External"/><Relationship Id="rId15" Type="http://schemas.openxmlformats.org/officeDocument/2006/relationships/hyperlink" Target="http://www.ncbi.nlm.nih.gov/pubmed/?term=Boost%20MV%5bAuthor%5d&amp;cauthor=true&amp;cauthor_uid=26719489" TargetMode="External"/><Relationship Id="rId10" Type="http://schemas.openxmlformats.org/officeDocument/2006/relationships/hyperlink" Target="http://www.ncbi.nlm.nih.gov/pubmed/?term=Cho%20P%5bAuthor%5d&amp;cauthor=true&amp;cauthor_uid=19786928" TargetMode="External"/><Relationship Id="rId4" Type="http://schemas.openxmlformats.org/officeDocument/2006/relationships/hyperlink" Target="http://www.ncbi.nlm.nih.gov/pubmed/?term=Shi%20GS%5bAuthor%5d&amp;cauthor=true&amp;cauthor_uid=26945175" TargetMode="External"/><Relationship Id="rId9" Type="http://schemas.openxmlformats.org/officeDocument/2006/relationships/hyperlink" Target="http://www.ncbi.nlm.nih.gov/pubmed/15976581" TargetMode="External"/><Relationship Id="rId14" Type="http://schemas.openxmlformats.org/officeDocument/2006/relationships/hyperlink" Target="http://www.ncbi.nlm.nih.gov/pubmed/?term=Shi%20GS%5bAuthor%5d&amp;cauthor=true&amp;cauthor_uid=26719489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51850" y="332656"/>
            <a:ext cx="8168622" cy="4608513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Анализ осложнений при коррекции близорукости </a:t>
            </a:r>
            <a:r>
              <a:rPr lang="ru-RU" sz="4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ортокератологическими</a:t>
            </a:r>
            <a:r>
              <a:rPr lang="ru-RU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линзами</a:t>
            </a:r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b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4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4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Причины и возможные пути профилактики.</a:t>
            </a:r>
            <a: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</a:br>
            <a:r>
              <a:rPr lang="ru-RU" sz="1400" dirty="0">
                <a:solidFill>
                  <a:srgbClr val="002060"/>
                </a:solidFill>
              </a:rPr>
              <a:t/>
            </a:r>
            <a:br>
              <a:rPr lang="ru-RU" sz="1400" dirty="0">
                <a:solidFill>
                  <a:srgbClr val="002060"/>
                </a:solidFill>
              </a:rPr>
            </a:br>
            <a:endParaRPr lang="en-US" sz="1400" dirty="0">
              <a:solidFill>
                <a:srgbClr val="002060"/>
              </a:solidFill>
            </a:endParaRPr>
          </a:p>
        </p:txBody>
      </p:sp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1818456" y="5013176"/>
            <a:ext cx="6858000" cy="1655762"/>
          </a:xfrm>
        </p:spPr>
        <p:txBody>
          <a:bodyPr>
            <a:normAutofit/>
          </a:bodyPr>
          <a:lstStyle/>
          <a:p>
            <a:r>
              <a:rPr lang="ru-RU" sz="2000" dirty="0"/>
              <a:t>Аверьянова О.С.,</a:t>
            </a:r>
            <a:r>
              <a:rPr lang="ru-RU" sz="2000" dirty="0" err="1"/>
              <a:t>к.м.н</a:t>
            </a:r>
            <a:r>
              <a:rPr lang="ru-RU" sz="2000" dirty="0"/>
              <a:t>. Ковалёв </a:t>
            </a:r>
            <a:r>
              <a:rPr lang="ru-RU" sz="2000" dirty="0" smtClean="0"/>
              <a:t>А.И.</a:t>
            </a:r>
            <a:r>
              <a:rPr lang="en-US" sz="2000" dirty="0" smtClean="0"/>
              <a:t>,</a:t>
            </a:r>
            <a:r>
              <a:rPr lang="ru-RU" sz="2000" dirty="0" smtClean="0"/>
              <a:t>к.м.н</a:t>
            </a:r>
            <a:r>
              <a:rPr lang="ru-RU" sz="2000" dirty="0"/>
              <a:t>.</a:t>
            </a:r>
            <a:br>
              <a:rPr lang="ru-RU" sz="2000" dirty="0"/>
            </a:br>
            <a:r>
              <a:rPr lang="ru-RU" sz="2000" dirty="0"/>
              <a:t/>
            </a:r>
            <a:br>
              <a:rPr lang="ru-RU" sz="2000" dirty="0"/>
            </a:br>
            <a:r>
              <a:rPr lang="ru-RU" sz="2000" dirty="0"/>
              <a:t>Медицинский центр АИЛАЗ, Киев, Украина.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-27384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sz="4800" i="1" dirty="0" smtClean="0">
                <a:latin typeface="Blackadder ITC" panose="04020505051007020D02" pitchFamily="82" charset="0"/>
              </a:rPr>
              <a:t>Financial disclosure</a:t>
            </a:r>
            <a:endParaRPr lang="uk-UA" sz="4800" i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1196752"/>
            <a:ext cx="5616624" cy="4320962"/>
          </a:xfrm>
          <a:prstGeom prst="rect">
            <a:avLst/>
          </a:prstGeom>
          <a:noFill/>
          <a:ln w="19050">
            <a:solidFill>
              <a:srgbClr val="00B0F0"/>
            </a:solidFill>
            <a:miter lim="800000"/>
            <a:headEnd/>
            <a:tailEnd/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3568" y="5733256"/>
            <a:ext cx="7920880" cy="720080"/>
          </a:xfrm>
        </p:spPr>
        <p:txBody>
          <a:bodyPr/>
          <a:lstStyle/>
          <a:p>
            <a:r>
              <a:rPr lang="ru-RU" dirty="0" smtClean="0"/>
              <a:t>Консультант по клиническим исследованиям компании Парагон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2468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Ночная </a:t>
            </a:r>
            <a:r>
              <a:rPr lang="ru-RU" dirty="0" err="1"/>
              <a:t>ортокератология</a:t>
            </a:r>
            <a:r>
              <a:rPr lang="ru-RU" dirty="0"/>
              <a:t> </a:t>
            </a:r>
            <a:r>
              <a:rPr lang="ru-RU" dirty="0" smtClean="0"/>
              <a:t>– 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самый </a:t>
            </a:r>
            <a:r>
              <a:rPr lang="ru-RU" dirty="0"/>
              <a:t>молодой вид коррекции зрения</a:t>
            </a:r>
            <a:r>
              <a:rPr lang="ru-RU" dirty="0" smtClean="0"/>
              <a:t>.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825624"/>
            <a:ext cx="7886700" cy="44836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dirty="0" smtClean="0"/>
              <a:t>2002 год – </a:t>
            </a:r>
            <a:r>
              <a:rPr lang="en-US" sz="2400" dirty="0" smtClean="0"/>
              <a:t>FDA</a:t>
            </a:r>
            <a:r>
              <a:rPr lang="ru-RU" sz="2400" dirty="0" smtClean="0"/>
              <a:t>  - компания Парагон – линзы </a:t>
            </a:r>
            <a:r>
              <a:rPr lang="en-US" sz="2400" dirty="0" smtClean="0"/>
              <a:t>CRT 100</a:t>
            </a:r>
            <a:r>
              <a:rPr lang="ru-RU" sz="2400" dirty="0" smtClean="0"/>
              <a:t>:</a:t>
            </a:r>
          </a:p>
          <a:p>
            <a:pPr marL="0" indent="0">
              <a:buNone/>
            </a:pPr>
            <a:endParaRPr lang="ru-RU" sz="2400" dirty="0" smtClean="0"/>
          </a:p>
          <a:p>
            <a:r>
              <a:rPr lang="en-US" sz="2400" dirty="0" smtClean="0"/>
              <a:t>FDA</a:t>
            </a:r>
            <a:r>
              <a:rPr lang="ru-RU" sz="2400" dirty="0" smtClean="0"/>
              <a:t> – до -6.0 Диоптрий</a:t>
            </a:r>
          </a:p>
          <a:p>
            <a:endParaRPr lang="ru-RU" sz="2400" dirty="0" smtClean="0"/>
          </a:p>
          <a:p>
            <a:pPr fontAlgn="ctr"/>
            <a:r>
              <a:rPr lang="ru-RU" sz="2400" dirty="0" smtClean="0"/>
              <a:t>Высокая кислородная трансмиссия</a:t>
            </a:r>
            <a:r>
              <a:rPr lang="en-US" sz="2400" dirty="0" smtClean="0"/>
              <a:t> </a:t>
            </a:r>
            <a:r>
              <a:rPr lang="ru-RU" sz="2400" dirty="0" smtClean="0"/>
              <a:t>(материал </a:t>
            </a:r>
            <a:r>
              <a:rPr lang="en-US" sz="2400" dirty="0" smtClean="0"/>
              <a:t>HDS 100 –</a:t>
            </a:r>
            <a:r>
              <a:rPr lang="ru-RU" sz="2400" dirty="0" smtClean="0"/>
              <a:t> и </a:t>
            </a:r>
            <a:r>
              <a:rPr lang="en-US" sz="2400" dirty="0" err="1" smtClean="0"/>
              <a:t>Menicon</a:t>
            </a:r>
            <a:r>
              <a:rPr lang="en-US" sz="2400" dirty="0" smtClean="0"/>
              <a:t>)  </a:t>
            </a:r>
            <a:r>
              <a:rPr lang="ru-RU" sz="2400" dirty="0"/>
              <a:t> </a:t>
            </a:r>
            <a:r>
              <a:rPr lang="ru-RU" sz="2400" dirty="0" smtClean="0"/>
              <a:t>проницаемость </a:t>
            </a:r>
            <a:r>
              <a:rPr lang="ru-RU" sz="2400" dirty="0"/>
              <a:t>для кислорода (</a:t>
            </a:r>
            <a:r>
              <a:rPr lang="ru-RU" sz="2400" dirty="0" smtClean="0"/>
              <a:t>Модифицированный </a:t>
            </a:r>
            <a:r>
              <a:rPr lang="ru-RU" sz="2400" dirty="0"/>
              <a:t>метод </a:t>
            </a:r>
            <a:r>
              <a:rPr lang="ru-RU" sz="2400" dirty="0" err="1" smtClean="0"/>
              <a:t>Фетта</a:t>
            </a:r>
            <a:r>
              <a:rPr lang="ru-RU" sz="2400" dirty="0" smtClean="0"/>
              <a:t>)) </a:t>
            </a:r>
            <a:r>
              <a:rPr lang="ru-RU" sz="2400" dirty="0" err="1" smtClean="0"/>
              <a:t>D</a:t>
            </a:r>
            <a:r>
              <a:rPr lang="ru-RU" sz="2400" baseline="-25000" dirty="0" err="1" smtClean="0"/>
              <a:t>k</a:t>
            </a:r>
            <a:r>
              <a:rPr lang="ru-RU" sz="2400" dirty="0" smtClean="0"/>
              <a:t> </a:t>
            </a:r>
            <a:r>
              <a:rPr lang="ru-RU" sz="2400" dirty="0"/>
              <a:t>х </a:t>
            </a:r>
            <a:r>
              <a:rPr lang="ru-RU" sz="2400" dirty="0" smtClean="0"/>
              <a:t>10</a:t>
            </a:r>
            <a:r>
              <a:rPr lang="ru-RU" sz="2400" baseline="30000" dirty="0" smtClean="0"/>
              <a:t>-11 </a:t>
            </a:r>
            <a:r>
              <a:rPr lang="ru-RU" sz="2400" dirty="0" smtClean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145</a:t>
            </a:r>
            <a:r>
              <a:rPr lang="ru-RU" sz="2400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ru-RU" sz="2400" dirty="0" smtClean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и 160 </a:t>
            </a:r>
          </a:p>
          <a:p>
            <a:pPr fontAlgn="ctr"/>
            <a:endParaRPr lang="ru-RU" sz="2400" dirty="0" smtClean="0">
              <a:effectLst>
                <a:outerShdw blurRad="38100" dist="38100" dir="27000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fontAlgn="ctr"/>
            <a:r>
              <a:rPr lang="en-US" sz="2400" dirty="0" smtClean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Proximity Control </a:t>
            </a:r>
            <a:r>
              <a:rPr lang="en-US" sz="2400" dirty="0" err="1" smtClean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Tehnology</a:t>
            </a:r>
            <a:r>
              <a:rPr lang="en-US" sz="2400" dirty="0" smtClean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sz="2400" dirty="0" smtClean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Vrinda"/>
                <a:cs typeface="Vrinda"/>
              </a:rPr>
              <a:t>®</a:t>
            </a:r>
            <a:endParaRPr lang="ru-RU" sz="2400" dirty="0" smtClean="0">
              <a:effectLst>
                <a:outerShdw blurRad="38100" dist="38100" dir="2700000" algn="tl" rotWithShape="0">
                  <a:srgbClr val="000000">
                    <a:alpha val="43000"/>
                  </a:srgbClr>
                </a:outerShdw>
              </a:effectLst>
              <a:latin typeface="Vrinda"/>
              <a:cs typeface="Vrinda"/>
            </a:endParaRPr>
          </a:p>
          <a:p>
            <a:pPr fontAlgn="ctr"/>
            <a:endParaRPr lang="en-US" sz="2400" dirty="0" smtClean="0">
              <a:effectLst>
                <a:outerShdw blurRad="38100" dist="38100" dir="2700000" algn="tl" rotWithShape="0">
                  <a:srgbClr val="000000">
                    <a:alpha val="43000"/>
                  </a:srgbClr>
                </a:outerShdw>
              </a:effectLst>
              <a:latin typeface="Vrinda"/>
              <a:cs typeface="Vrinda"/>
            </a:endParaRPr>
          </a:p>
          <a:p>
            <a:pPr fontAlgn="ctr"/>
            <a:r>
              <a:rPr lang="en-US" sz="2400" dirty="0" smtClean="0"/>
              <a:t>FDA </a:t>
            </a:r>
            <a:r>
              <a:rPr lang="ru-RU" sz="2400" dirty="0" smtClean="0"/>
              <a:t>разрешение для применения у  детей</a:t>
            </a:r>
            <a:endParaRPr lang="uk-UA" sz="2400" dirty="0"/>
          </a:p>
          <a:p>
            <a:pPr>
              <a:buFont typeface="Wingdings" panose="05000000000000000000" pitchFamily="2" charset="2"/>
              <a:buChar char="ü"/>
            </a:pPr>
            <a:endParaRPr lang="ru-RU" sz="2000" dirty="0" smtClean="0"/>
          </a:p>
          <a:p>
            <a:pPr>
              <a:buFont typeface="Wingdings" panose="05000000000000000000" pitchFamily="2" charset="2"/>
              <a:buChar char="ü"/>
            </a:pPr>
            <a:endParaRPr lang="ru-RU" sz="2000" dirty="0" smtClean="0"/>
          </a:p>
          <a:p>
            <a:pPr marL="0" indent="0">
              <a:buNone/>
            </a:pPr>
            <a:endParaRPr lang="ru-RU" sz="2000" dirty="0" smtClean="0"/>
          </a:p>
          <a:p>
            <a:pPr marL="0" indent="0">
              <a:buNone/>
            </a:pP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3524298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65126"/>
            <a:ext cx="8928992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Геометрически растущие </a:t>
            </a:r>
            <a:br>
              <a:rPr lang="ru-RU" sz="4000" dirty="0" smtClean="0"/>
            </a:br>
            <a:r>
              <a:rPr lang="ru-RU" sz="4000" dirty="0" smtClean="0"/>
              <a:t>темпы продаж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2132856"/>
            <a:ext cx="7886700" cy="4351338"/>
          </a:xfrm>
        </p:spPr>
        <p:txBody>
          <a:bodyPr>
            <a:normAutofit/>
          </a:bodyPr>
          <a:lstStyle/>
          <a:p>
            <a:r>
              <a:rPr lang="ru-RU" sz="2400" b="1" i="1" dirty="0" smtClean="0"/>
              <a:t>Свобода от очков и дневных линз</a:t>
            </a:r>
          </a:p>
          <a:p>
            <a:pPr lvl="0"/>
            <a:r>
              <a:rPr lang="ru-RU" sz="2400" b="1" i="1" dirty="0" smtClean="0"/>
              <a:t>Отсутствие ограничений в активности</a:t>
            </a:r>
            <a:endParaRPr lang="uk-UA" sz="2400" i="1" dirty="0" smtClean="0"/>
          </a:p>
          <a:p>
            <a:pPr lvl="0"/>
            <a:r>
              <a:rPr lang="ru-RU" sz="2400" b="1" i="1" dirty="0" smtClean="0"/>
              <a:t>Меньшая зависимость от средств коррекции</a:t>
            </a:r>
            <a:endParaRPr lang="uk-UA" sz="2400" i="1" dirty="0" smtClean="0"/>
          </a:p>
          <a:p>
            <a:pPr lvl="0"/>
            <a:r>
              <a:rPr lang="ru-RU" sz="2400" b="1" i="1" dirty="0" smtClean="0"/>
              <a:t>Комфорт в течение дня и отсутствие явлений сухого глаза</a:t>
            </a:r>
          </a:p>
          <a:p>
            <a:pPr lvl="0"/>
            <a:r>
              <a:rPr lang="ru-RU" sz="2400" b="1" i="1" dirty="0" smtClean="0"/>
              <a:t>Контроль близорукости!!</a:t>
            </a:r>
            <a:endParaRPr lang="en-US" sz="2400" b="1" i="1" dirty="0" smtClean="0"/>
          </a:p>
          <a:p>
            <a:pPr lvl="0"/>
            <a:endParaRPr lang="en-US" sz="2400" b="1" i="1" dirty="0"/>
          </a:p>
          <a:p>
            <a:pPr marL="0" lvl="0" indent="0">
              <a:buNone/>
            </a:pPr>
            <a:r>
              <a:rPr lang="en-US" sz="2400" b="1" i="1" dirty="0" smtClean="0"/>
              <a:t> </a:t>
            </a:r>
            <a:r>
              <a:rPr lang="ru-RU" sz="2400" b="1" i="1" dirty="0" smtClean="0"/>
              <a:t>Растущая популярность ортокератологии, особенно среди детей  требует более тщательного изучения возможных в ходе ношения линз осложнений.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15117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620688"/>
            <a:ext cx="7886700" cy="1325563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Риски осложнений</a:t>
            </a:r>
            <a:endParaRPr lang="uk-UA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132856"/>
            <a:ext cx="7886700" cy="435133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3600" i="1" dirty="0" smtClean="0"/>
              <a:t>Воздействие на эпителий роговицы</a:t>
            </a:r>
          </a:p>
          <a:p>
            <a:pPr>
              <a:lnSpc>
                <a:spcPct val="100000"/>
              </a:lnSpc>
            </a:pPr>
            <a:r>
              <a:rPr lang="ru-RU" sz="3600" i="1" dirty="0" smtClean="0"/>
              <a:t>Ночная гипоксия </a:t>
            </a:r>
          </a:p>
          <a:p>
            <a:pPr>
              <a:lnSpc>
                <a:spcPct val="100000"/>
              </a:lnSpc>
            </a:pPr>
            <a:r>
              <a:rPr lang="ru-RU" sz="3600" i="1" dirty="0" smtClean="0"/>
              <a:t>Возможность микробной контаминации.</a:t>
            </a:r>
          </a:p>
          <a:p>
            <a:pPr>
              <a:lnSpc>
                <a:spcPct val="100000"/>
              </a:lnSpc>
            </a:pPr>
            <a:r>
              <a:rPr lang="ru-RU" sz="3600" i="1" dirty="0" smtClean="0"/>
              <a:t>Всё более молодой возраст пациентов.</a:t>
            </a:r>
          </a:p>
        </p:txBody>
      </p:sp>
    </p:spTree>
    <p:extLst>
      <p:ext uri="{BB962C8B-B14F-4D97-AF65-F5344CB8AC3E}">
        <p14:creationId xmlns:p14="http://schemas.microsoft.com/office/powerpoint/2010/main" val="2423834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pPr algn="ctr"/>
            <a:r>
              <a:rPr lang="ru-RU" sz="1800" b="1" i="1" dirty="0" smtClean="0"/>
              <a:t>Литературные источники:</a:t>
            </a:r>
            <a:br>
              <a:rPr lang="ru-RU" sz="1800" b="1" i="1" dirty="0" smtClean="0"/>
            </a:br>
            <a:r>
              <a:rPr lang="ru-RU" sz="1800" b="1" i="1" dirty="0" smtClean="0"/>
              <a:t> анализ осложнений при использовании </a:t>
            </a:r>
            <a:r>
              <a:rPr lang="ru-RU" sz="1800" b="1" i="1" dirty="0" err="1" smtClean="0"/>
              <a:t>ортокератологических</a:t>
            </a:r>
            <a:r>
              <a:rPr lang="ru-RU" sz="1800" b="1" i="1" dirty="0" smtClean="0"/>
              <a:t> линз</a:t>
            </a:r>
            <a:endParaRPr lang="uk-UA" sz="1800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980727"/>
            <a:ext cx="4040188" cy="432049"/>
          </a:xfrm>
        </p:spPr>
        <p:txBody>
          <a:bodyPr>
            <a:normAutofit/>
          </a:bodyPr>
          <a:lstStyle/>
          <a:p>
            <a:r>
              <a:rPr lang="ru-RU" dirty="0" err="1" smtClean="0"/>
              <a:t>Проспективный</a:t>
            </a:r>
            <a:r>
              <a:rPr lang="ru-RU" dirty="0" smtClean="0"/>
              <a:t> анализ 2010-2016гг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412776"/>
            <a:ext cx="4258816" cy="5256584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sz="3000" b="1" dirty="0" smtClean="0"/>
              <a:t>- </a:t>
            </a:r>
            <a:r>
              <a:rPr lang="en-US" sz="3000" b="1" dirty="0"/>
              <a:t>PCR analysis for assessment of bacterial bioburden in orthokeratology lens cases</a:t>
            </a:r>
            <a:r>
              <a:rPr lang="ru-RU" sz="3000" b="1" dirty="0"/>
              <a:t>  </a:t>
            </a:r>
            <a:r>
              <a:rPr lang="en-US" sz="3000" b="1" i="1" dirty="0"/>
              <a:t>Jung Lo,1 </a:t>
            </a:r>
            <a:r>
              <a:rPr lang="ru-RU" sz="3000" b="1" i="1" dirty="0"/>
              <a:t> </a:t>
            </a:r>
            <a:r>
              <a:rPr lang="en-US" sz="3000" b="1" i="1" dirty="0"/>
              <a:t>Molecular Vision </a:t>
            </a:r>
            <a:r>
              <a:rPr lang="en-US" sz="3000" b="1" dirty="0"/>
              <a:t>2016;</a:t>
            </a:r>
            <a:endParaRPr lang="ru-RU" sz="3000" b="1" dirty="0"/>
          </a:p>
          <a:p>
            <a:pPr>
              <a:buFontTx/>
              <a:buChar char="-"/>
            </a:pPr>
            <a:endParaRPr lang="ru-RU" sz="3000" b="1" dirty="0"/>
          </a:p>
          <a:p>
            <a:pPr marL="0" indent="0">
              <a:buNone/>
            </a:pPr>
            <a:r>
              <a:rPr lang="ru-RU" sz="3000" b="1" dirty="0"/>
              <a:t>-  </a:t>
            </a:r>
            <a:r>
              <a:rPr lang="en-US" sz="3000" b="1" dirty="0"/>
              <a:t>The Safety of Orthokeratology—A Systematic Review</a:t>
            </a:r>
          </a:p>
          <a:p>
            <a:pPr marL="0" indent="0">
              <a:buNone/>
            </a:pPr>
            <a:r>
              <a:rPr lang="en-US" sz="3000" i="1" dirty="0"/>
              <a:t>Yue M. Liu, Eye &amp; Contact Lens  Volume 42, Number 1, January 2016</a:t>
            </a:r>
            <a:endParaRPr lang="ru-RU" sz="3000" i="1" dirty="0"/>
          </a:p>
          <a:p>
            <a:pPr marL="0" indent="0">
              <a:buNone/>
            </a:pPr>
            <a:endParaRPr lang="ru-RU" sz="3000" i="1" dirty="0"/>
          </a:p>
          <a:p>
            <a:pPr marL="0" indent="0">
              <a:buNone/>
            </a:pPr>
            <a:r>
              <a:rPr lang="ru-RU" sz="3000" b="1" dirty="0"/>
              <a:t>-  </a:t>
            </a:r>
            <a:r>
              <a:rPr lang="en-US" sz="3000" b="1" dirty="0"/>
              <a:t>Microbial Contamination of Contact Lenses, Lens Care</a:t>
            </a:r>
          </a:p>
          <a:p>
            <a:pPr marL="0" indent="0">
              <a:buNone/>
            </a:pPr>
            <a:r>
              <a:rPr lang="en-US" sz="3000" b="1" dirty="0"/>
              <a:t>Solutions, and Their Accessories: A Literature Review</a:t>
            </a:r>
          </a:p>
          <a:p>
            <a:pPr marL="0" indent="0">
              <a:buNone/>
            </a:pPr>
            <a:r>
              <a:rPr lang="en-US" sz="3000" b="1" i="1" dirty="0">
                <a:solidFill>
                  <a:srgbClr val="000000"/>
                </a:solidFill>
              </a:rPr>
              <a:t>Loretta B. </a:t>
            </a:r>
            <a:r>
              <a:rPr lang="en-US" sz="3000" b="1" i="1" dirty="0" err="1">
                <a:solidFill>
                  <a:srgbClr val="000000"/>
                </a:solidFill>
              </a:rPr>
              <a:t>Szczotka</a:t>
            </a:r>
            <a:r>
              <a:rPr lang="en-US" sz="3000" b="1" i="1" dirty="0">
                <a:solidFill>
                  <a:srgbClr val="000000"/>
                </a:solidFill>
              </a:rPr>
              <a:t>-Flynn</a:t>
            </a:r>
            <a:r>
              <a:rPr lang="ru-RU" sz="3000" b="1" i="1" dirty="0">
                <a:solidFill>
                  <a:srgbClr val="000000"/>
                </a:solidFill>
              </a:rPr>
              <a:t> </a:t>
            </a:r>
            <a:r>
              <a:rPr lang="en-US" sz="3000" i="1" dirty="0">
                <a:solidFill>
                  <a:srgbClr val="000000"/>
                </a:solidFill>
              </a:rPr>
              <a:t>Eye Contact Lens. 2010 </a:t>
            </a:r>
            <a:endParaRPr lang="ru-RU" sz="3000" i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ru-RU" sz="3000" i="1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ru-RU" sz="3000" b="1" dirty="0"/>
              <a:t> -  </a:t>
            </a:r>
            <a:r>
              <a:rPr lang="en-US" sz="3000" b="1" dirty="0"/>
              <a:t>Microbial Contamination of Periorbital Tissues and Accessories of Children.</a:t>
            </a:r>
            <a:r>
              <a:rPr lang="ru-RU" sz="3000" b="1" dirty="0"/>
              <a:t> </a:t>
            </a:r>
            <a:r>
              <a:rPr lang="en-US" sz="3000" i="1" dirty="0">
                <a:solidFill>
                  <a:srgbClr val="000000"/>
                </a:solidFill>
                <a:hlinkClick r:id="rId2"/>
              </a:rPr>
              <a:t>Cheung SW</a:t>
            </a:r>
            <a:r>
              <a:rPr lang="en-US" sz="3000" i="1" baseline="30000" dirty="0">
                <a:solidFill>
                  <a:srgbClr val="000000"/>
                </a:solidFill>
              </a:rPr>
              <a:t>1</a:t>
            </a:r>
            <a:r>
              <a:rPr lang="en-US" sz="3000" i="1" dirty="0">
                <a:solidFill>
                  <a:srgbClr val="000000"/>
                </a:solidFill>
              </a:rPr>
              <a:t>, </a:t>
            </a:r>
            <a:r>
              <a:rPr lang="en-US" sz="3000" i="1" dirty="0">
                <a:solidFill>
                  <a:srgbClr val="000000"/>
                </a:solidFill>
                <a:hlinkClick r:id="rId3"/>
              </a:rPr>
              <a:t>Boost M</a:t>
            </a:r>
            <a:r>
              <a:rPr lang="en-US" sz="3000" i="1" dirty="0">
                <a:solidFill>
                  <a:srgbClr val="000000"/>
                </a:solidFill>
              </a:rPr>
              <a:t>, </a:t>
            </a:r>
            <a:r>
              <a:rPr lang="en-US" sz="3000" i="1" dirty="0">
                <a:solidFill>
                  <a:srgbClr val="000000"/>
                </a:solidFill>
                <a:hlinkClick r:id="rId4"/>
              </a:rPr>
              <a:t>Shi GS</a:t>
            </a:r>
            <a:r>
              <a:rPr lang="en-US" sz="3000" i="1" dirty="0">
                <a:solidFill>
                  <a:srgbClr val="000000"/>
                </a:solidFill>
              </a:rPr>
              <a:t>, </a:t>
            </a:r>
            <a:r>
              <a:rPr lang="en-US" sz="3000" i="1" dirty="0">
                <a:solidFill>
                  <a:srgbClr val="000000"/>
                </a:solidFill>
                <a:hlinkClick r:id="rId5"/>
              </a:rPr>
              <a:t>Cho P</a:t>
            </a:r>
            <a:r>
              <a:rPr lang="en-US" sz="3000" i="1" dirty="0">
                <a:solidFill>
                  <a:srgbClr val="000000"/>
                </a:solidFill>
              </a:rPr>
              <a:t>.</a:t>
            </a:r>
            <a:r>
              <a:rPr lang="en-US" sz="3000" i="1" dirty="0">
                <a:solidFill>
                  <a:srgbClr val="000000"/>
                </a:solidFill>
                <a:hlinkClick r:id="rId6" tooltip="Optometry and vision science : official publication of the American Academy of Optometry."/>
              </a:rPr>
              <a:t> </a:t>
            </a:r>
            <a:r>
              <a:rPr lang="en-US" sz="3000" i="1" dirty="0" err="1">
                <a:solidFill>
                  <a:srgbClr val="000000"/>
                </a:solidFill>
                <a:hlinkClick r:id="rId6" tooltip="Optometry and vision science : official publication of the American Academy of Optometry."/>
              </a:rPr>
              <a:t>Optom</a:t>
            </a:r>
            <a:r>
              <a:rPr lang="en-US" sz="3000" i="1" dirty="0">
                <a:solidFill>
                  <a:srgbClr val="000000"/>
                </a:solidFill>
                <a:hlinkClick r:id="rId6" tooltip="Optometry and vision science : official publication of the American Academy of Optometry."/>
              </a:rPr>
              <a:t> Vis Sci.</a:t>
            </a:r>
            <a:r>
              <a:rPr lang="en-US" sz="3000" i="1" dirty="0">
                <a:solidFill>
                  <a:srgbClr val="000000"/>
                </a:solidFill>
              </a:rPr>
              <a:t> 2016 </a:t>
            </a:r>
            <a:endParaRPr lang="ru-RU" sz="3000" i="1" dirty="0">
              <a:solidFill>
                <a:srgbClr val="000000"/>
              </a:solidFill>
            </a:endParaRPr>
          </a:p>
          <a:p>
            <a:pPr marL="0" indent="0">
              <a:buNone/>
            </a:pPr>
            <a:endParaRPr lang="ru-RU" sz="3000" dirty="0"/>
          </a:p>
          <a:p>
            <a:pPr marL="0" indent="0">
              <a:buNone/>
            </a:pPr>
            <a:r>
              <a:rPr lang="ru-RU" sz="3000" b="1" dirty="0"/>
              <a:t>- </a:t>
            </a:r>
            <a:r>
              <a:rPr lang="en-US" sz="3000" b="1" dirty="0"/>
              <a:t>Microbial flora of tears of orthokeratology patients, and microbial contamination of contact lenses and contact lens accessories.</a:t>
            </a:r>
            <a:r>
              <a:rPr lang="ru-RU" sz="3000" b="1" dirty="0"/>
              <a:t>  </a:t>
            </a:r>
            <a:r>
              <a:rPr lang="en-US" sz="3000" i="1" u="sng" dirty="0">
                <a:solidFill>
                  <a:srgbClr val="000000"/>
                </a:solidFill>
                <a:hlinkClick r:id="rId7"/>
              </a:rPr>
              <a:t>Boost MV</a:t>
            </a:r>
            <a:r>
              <a:rPr lang="en-US" sz="3000" i="1" baseline="30000" dirty="0">
                <a:solidFill>
                  <a:srgbClr val="000000"/>
                </a:solidFill>
              </a:rPr>
              <a:t>1</a:t>
            </a:r>
            <a:r>
              <a:rPr lang="en-US" sz="3000" i="1" dirty="0">
                <a:solidFill>
                  <a:srgbClr val="000000"/>
                </a:solidFill>
              </a:rPr>
              <a:t>, </a:t>
            </a:r>
            <a:r>
              <a:rPr lang="en-US" sz="3000" i="1" u="sng" dirty="0">
                <a:solidFill>
                  <a:srgbClr val="000000"/>
                </a:solidFill>
                <a:hlinkClick r:id="rId8"/>
              </a:rPr>
              <a:t>Cho P</a:t>
            </a:r>
            <a:r>
              <a:rPr lang="en-US" sz="3000" i="1" dirty="0">
                <a:solidFill>
                  <a:srgbClr val="000000"/>
                </a:solidFill>
              </a:rPr>
              <a:t>.</a:t>
            </a:r>
            <a:r>
              <a:rPr lang="en-US" sz="3000" i="1" u="sng" dirty="0">
                <a:solidFill>
                  <a:srgbClr val="000000"/>
                </a:solidFill>
                <a:hlinkClick r:id="rId9" tooltip="Optometry and vision science : official publication of the American Academy of Optometry."/>
              </a:rPr>
              <a:t> </a:t>
            </a:r>
            <a:r>
              <a:rPr lang="en-US" sz="3000" i="1" u="sng" dirty="0" err="1">
                <a:solidFill>
                  <a:srgbClr val="000000"/>
                </a:solidFill>
                <a:hlinkClick r:id="rId9" tooltip="Optometry and vision science : official publication of the American Academy of Optometry."/>
              </a:rPr>
              <a:t>Optom</a:t>
            </a:r>
            <a:r>
              <a:rPr lang="en-US" sz="3000" i="1" u="sng" dirty="0">
                <a:solidFill>
                  <a:srgbClr val="000000"/>
                </a:solidFill>
                <a:hlinkClick r:id="rId9" tooltip="Optometry and vision science : official publication of the American Academy of Optometry."/>
              </a:rPr>
              <a:t> Vis Sci.</a:t>
            </a:r>
            <a:r>
              <a:rPr lang="en-US" sz="3000" i="1" dirty="0">
                <a:solidFill>
                  <a:srgbClr val="000000"/>
                </a:solidFill>
              </a:rPr>
              <a:t> 2005 Jun;82(6):451-8.</a:t>
            </a:r>
            <a:endParaRPr lang="uk-UA" sz="3000" i="1" dirty="0">
              <a:solidFill>
                <a:srgbClr val="000000"/>
              </a:solidFill>
            </a:endParaRPr>
          </a:p>
          <a:p>
            <a:endParaRPr lang="ru-RU" sz="3000" dirty="0"/>
          </a:p>
          <a:p>
            <a:pPr marL="0" indent="0">
              <a:buNone/>
            </a:pPr>
            <a:r>
              <a:rPr lang="ru-RU" sz="3000" b="1" dirty="0"/>
              <a:t> - </a:t>
            </a:r>
            <a:r>
              <a:rPr lang="en-US" sz="3000" b="1" dirty="0"/>
              <a:t>Non-compliance and microbial contamination in orthokeratology.</a:t>
            </a:r>
            <a:r>
              <a:rPr lang="ru-RU" sz="3000" b="1" dirty="0"/>
              <a:t>  </a:t>
            </a:r>
            <a:r>
              <a:rPr lang="en-US" sz="3000" i="1" u="sng" dirty="0">
                <a:hlinkClick r:id="rId10"/>
              </a:rPr>
              <a:t>Cho P</a:t>
            </a:r>
            <a:r>
              <a:rPr lang="en-US" sz="3000" i="1" baseline="30000" dirty="0"/>
              <a:t>1</a:t>
            </a:r>
            <a:r>
              <a:rPr lang="en-US" sz="3000" i="1" dirty="0"/>
              <a:t>, </a:t>
            </a:r>
            <a:r>
              <a:rPr lang="en-US" sz="3000" i="1" u="sng" dirty="0">
                <a:hlinkClick r:id="rId11"/>
              </a:rPr>
              <a:t>Boost M</a:t>
            </a:r>
            <a:r>
              <a:rPr lang="en-US" sz="3000" i="1" dirty="0"/>
              <a:t>, </a:t>
            </a:r>
            <a:r>
              <a:rPr lang="en-US" sz="3000" i="1" u="sng" dirty="0">
                <a:hlinkClick r:id="rId12"/>
              </a:rPr>
              <a:t>Cheng R</a:t>
            </a:r>
            <a:r>
              <a:rPr lang="en-US" sz="3000" i="1" dirty="0"/>
              <a:t>.</a:t>
            </a:r>
            <a:r>
              <a:rPr lang="ru-RU" sz="3000" i="1" dirty="0"/>
              <a:t> </a:t>
            </a:r>
            <a:r>
              <a:rPr lang="en-US" sz="3000" i="1" u="sng" dirty="0" err="1">
                <a:hlinkClick r:id="rId13" tooltip="Optometry and vision science : official publication of the American Academy of Optometry."/>
              </a:rPr>
              <a:t>Optom</a:t>
            </a:r>
            <a:r>
              <a:rPr lang="en-US" sz="3000" i="1" u="sng" dirty="0">
                <a:hlinkClick r:id="rId13" tooltip="Optometry and vision science : official publication of the American Academy of Optometry."/>
              </a:rPr>
              <a:t> Vis Sci.</a:t>
            </a:r>
            <a:r>
              <a:rPr lang="en-US" sz="3000" i="1" dirty="0"/>
              <a:t> 2009 </a:t>
            </a:r>
            <a:endParaRPr lang="ru-RU" sz="3000" i="1" dirty="0"/>
          </a:p>
          <a:p>
            <a:pPr>
              <a:buFontTx/>
              <a:buChar char="-"/>
            </a:pPr>
            <a:endParaRPr lang="uk-UA" sz="3000" dirty="0"/>
          </a:p>
          <a:p>
            <a:pPr marL="0" indent="0">
              <a:buNone/>
            </a:pPr>
            <a:r>
              <a:rPr lang="ru-RU" sz="3000" b="1" dirty="0"/>
              <a:t>- </a:t>
            </a:r>
            <a:r>
              <a:rPr lang="en-US" sz="3000" b="1" dirty="0"/>
              <a:t>Does the presence of QAC genes in staphylococci affect the efficacy of disinfecting solutions used by orthokeratology lens wearers?</a:t>
            </a:r>
            <a:r>
              <a:rPr lang="ru-RU" sz="3000" b="1" dirty="0"/>
              <a:t>  </a:t>
            </a:r>
            <a:r>
              <a:rPr lang="en-US" sz="3000" i="1" u="sng" dirty="0">
                <a:hlinkClick r:id="rId14"/>
              </a:rPr>
              <a:t>Shi GS</a:t>
            </a:r>
            <a:r>
              <a:rPr lang="en-US" sz="3000" i="1" baseline="30000" dirty="0"/>
              <a:t>1</a:t>
            </a:r>
            <a:r>
              <a:rPr lang="en-US" sz="3000" i="1" dirty="0"/>
              <a:t>, </a:t>
            </a:r>
            <a:r>
              <a:rPr lang="en-US" sz="3000" i="1" u="sng" dirty="0">
                <a:hlinkClick r:id="rId15"/>
              </a:rPr>
              <a:t>Boost MV</a:t>
            </a:r>
            <a:r>
              <a:rPr lang="en-US" sz="3000" i="1" baseline="30000" dirty="0"/>
              <a:t>2</a:t>
            </a:r>
            <a:r>
              <a:rPr lang="en-US" sz="3000" i="1" dirty="0"/>
              <a:t>, </a:t>
            </a:r>
            <a:r>
              <a:rPr lang="en-US" sz="3000" i="1" u="sng" dirty="0">
                <a:hlinkClick r:id="rId16"/>
              </a:rPr>
              <a:t>Cho P</a:t>
            </a:r>
            <a:r>
              <a:rPr lang="en-US" sz="3000" i="1" baseline="30000" dirty="0"/>
              <a:t>3</a:t>
            </a:r>
            <a:r>
              <a:rPr lang="en-US" sz="3000" i="1" dirty="0"/>
              <a:t>.</a:t>
            </a:r>
            <a:r>
              <a:rPr lang="en-US" sz="3000" i="1" u="sng" dirty="0">
                <a:hlinkClick r:id="rId17" tooltip="The British journal of ophthalmology."/>
              </a:rPr>
              <a:t> Br J </a:t>
            </a:r>
            <a:r>
              <a:rPr lang="en-US" sz="3000" i="1" u="sng" dirty="0" err="1">
                <a:hlinkClick r:id="rId17" tooltip="The British journal of ophthalmology."/>
              </a:rPr>
              <a:t>Ophthalmol</a:t>
            </a:r>
            <a:r>
              <a:rPr lang="en-US" sz="3000" i="1" u="sng" dirty="0">
                <a:hlinkClick r:id="rId17" tooltip="The British journal of ophthalmology."/>
              </a:rPr>
              <a:t>.</a:t>
            </a:r>
            <a:r>
              <a:rPr lang="en-US" sz="3000" i="1" dirty="0"/>
              <a:t> 2015</a:t>
            </a:r>
            <a:endParaRPr lang="uk-UA" sz="3000" dirty="0"/>
          </a:p>
          <a:p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980728"/>
            <a:ext cx="4247455" cy="360040"/>
          </a:xfrm>
        </p:spPr>
        <p:txBody>
          <a:bodyPr>
            <a:normAutofit/>
          </a:bodyPr>
          <a:lstStyle/>
          <a:p>
            <a:r>
              <a:rPr lang="ru-RU" dirty="0" smtClean="0"/>
              <a:t>Ретроспективный анализ  2001 -2009гг.</a:t>
            </a:r>
            <a:endParaRPr lang="uk-UA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587" y="1355586"/>
            <a:ext cx="4077399" cy="5385782"/>
          </a:xfrm>
          <a:prstGeom prst="rect">
            <a:avLst/>
          </a:prstGeom>
          <a:noFill/>
          <a:ln w="15875">
            <a:solidFill>
              <a:srgbClr val="0070C0"/>
            </a:solidFill>
            <a:miter lim="800000"/>
            <a:headEnd/>
            <a:tailEnd/>
          </a:ln>
          <a:effectLst>
            <a:outerShdw blurRad="76200" dist="889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530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2592288"/>
          </a:xfrm>
        </p:spPr>
        <p:txBody>
          <a:bodyPr>
            <a:noAutofit/>
          </a:bodyPr>
          <a:lstStyle/>
          <a:p>
            <a:r>
              <a:rPr lang="ru-RU" sz="2800" b="1" dirty="0"/>
              <a:t>Частота кератитов при ночной ортокератологии:</a:t>
            </a:r>
            <a:br>
              <a:rPr lang="ru-RU" sz="2800" b="1" dirty="0"/>
            </a:br>
            <a:r>
              <a:rPr lang="ru-RU" sz="2800" b="1" dirty="0"/>
              <a:t> 4 на 10 </a:t>
            </a:r>
            <a:r>
              <a:rPr lang="ru-RU" sz="2800" b="1" dirty="0" smtClean="0"/>
              <a:t>000</a:t>
            </a:r>
            <a:r>
              <a:rPr lang="en-US" sz="2800" b="1" dirty="0" smtClean="0"/>
              <a:t> </a:t>
            </a: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ru-RU" sz="2000" b="1" i="1" dirty="0" smtClean="0"/>
              <a:t> (силикон-</a:t>
            </a:r>
            <a:r>
              <a:rPr lang="ru-RU" sz="2000" b="1" i="1" dirty="0" err="1" smtClean="0"/>
              <a:t>гидрогеле</a:t>
            </a:r>
            <a:r>
              <a:rPr lang="ru-RU" sz="2000" b="1" i="1" dirty="0" err="1"/>
              <a:t>в</a:t>
            </a:r>
            <a:r>
              <a:rPr lang="ru-RU" sz="2000" b="1" i="1" dirty="0" err="1" smtClean="0"/>
              <a:t>ые</a:t>
            </a:r>
            <a:r>
              <a:rPr lang="ru-RU" sz="2000" b="1" i="1" dirty="0" smtClean="0"/>
              <a:t> </a:t>
            </a:r>
            <a:r>
              <a:rPr lang="en-US" sz="2000" b="1" i="1" dirty="0" smtClean="0"/>
              <a:t>D/N – 25.4, RGP </a:t>
            </a:r>
            <a:r>
              <a:rPr lang="ru-RU" sz="2000" b="1" i="1" dirty="0" smtClean="0"/>
              <a:t>дневные –</a:t>
            </a:r>
            <a:r>
              <a:rPr lang="en-US" sz="2000" b="1" i="1" dirty="0" smtClean="0"/>
              <a:t>1.2 </a:t>
            </a:r>
            <a:r>
              <a:rPr lang="ru-RU" sz="2000" b="1" i="1" dirty="0" smtClean="0"/>
              <a:t>на </a:t>
            </a:r>
            <a:r>
              <a:rPr lang="ru-RU" sz="2000" b="1" i="1" dirty="0"/>
              <a:t>10 000</a:t>
            </a:r>
            <a:r>
              <a:rPr lang="ru-RU" sz="2000" b="1" i="1" dirty="0" smtClean="0"/>
              <a:t>)</a:t>
            </a:r>
            <a:r>
              <a:rPr lang="en-US" sz="2000" b="1" i="1" dirty="0" smtClean="0"/>
              <a:t/>
            </a:r>
            <a:br>
              <a:rPr lang="en-US" sz="2000" b="1" i="1" dirty="0" smtClean="0"/>
            </a:br>
            <a:r>
              <a:rPr lang="en-US" sz="2000" dirty="0" smtClean="0"/>
              <a:t>Rene </a:t>
            </a:r>
            <a:r>
              <a:rPr lang="en-US" sz="2000" dirty="0" err="1" smtClean="0"/>
              <a:t>Mely</a:t>
            </a:r>
            <a:r>
              <a:rPr lang="en-US" sz="2000" dirty="0" smtClean="0"/>
              <a:t>, </a:t>
            </a:r>
            <a:r>
              <a:rPr lang="ru-RU" sz="2000" i="1" dirty="0" smtClean="0"/>
              <a:t>45 конгресс </a:t>
            </a:r>
            <a:r>
              <a:rPr lang="en-US" sz="2000" i="1" dirty="0" smtClean="0"/>
              <a:t>ECLSO, </a:t>
            </a:r>
            <a:r>
              <a:rPr lang="ru-RU" sz="2000" i="1" dirty="0" smtClean="0"/>
              <a:t>2015, Измир</a:t>
            </a:r>
            <a:endParaRPr lang="uk-UA" sz="20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2494503"/>
            <a:ext cx="4038600" cy="316674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ru-RU" dirty="0"/>
              <a:t>Низкий уровень бактериального «прилипания» к жёстким газопроницаемым линзам</a:t>
            </a:r>
          </a:p>
          <a:p>
            <a:pPr>
              <a:lnSpc>
                <a:spcPct val="100000"/>
              </a:lnSpc>
            </a:pPr>
            <a:r>
              <a:rPr lang="ru-RU" dirty="0"/>
              <a:t>Интенсивный обмен слезы под линзой </a:t>
            </a:r>
            <a:endParaRPr lang="en-US" dirty="0"/>
          </a:p>
          <a:p>
            <a:pPr>
              <a:lnSpc>
                <a:spcPct val="100000"/>
              </a:lnSpc>
            </a:pPr>
            <a:r>
              <a:rPr lang="ru-RU" dirty="0" smtClean="0"/>
              <a:t>Низкое содержание воды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494503"/>
            <a:ext cx="4038600" cy="1726585"/>
          </a:xfrm>
        </p:spPr>
        <p:txBody>
          <a:bodyPr>
            <a:normAutofit/>
          </a:bodyPr>
          <a:lstStyle/>
          <a:p>
            <a:r>
              <a:rPr lang="ru-RU" dirty="0"/>
              <a:t>Закрытые веки способствуют повышению рисков воспаления роговицы при бактериальной контаминации линз.     </a:t>
            </a:r>
            <a:endParaRPr lang="ru-RU" dirty="0" smtClean="0"/>
          </a:p>
          <a:p>
            <a:endParaRPr lang="uk-UA" dirty="0"/>
          </a:p>
        </p:txBody>
      </p:sp>
      <p:pic>
        <p:nvPicPr>
          <p:cNvPr id="5" name="Рисунок 4" descr="http://cdn.fishki.net/upload/post/201603/11/1879935/tiger-pics-2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149080"/>
            <a:ext cx="4032448" cy="2520280"/>
          </a:xfrm>
          <a:prstGeom prst="rect">
            <a:avLst/>
          </a:prstGeom>
          <a:ln>
            <a:solidFill>
              <a:srgbClr val="FF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5743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i="1" dirty="0"/>
              <a:t>С 2005 года более 40 офтальмологических клиник</a:t>
            </a:r>
            <a:br>
              <a:rPr lang="ru-RU" sz="2800" b="1" i="1" dirty="0"/>
            </a:br>
            <a:r>
              <a:rPr lang="en-US" sz="2800" b="1" i="1" dirty="0"/>
              <a:t>16 </a:t>
            </a:r>
            <a:r>
              <a:rPr lang="ru-RU" sz="2800" b="1" i="1" dirty="0"/>
              <a:t>из них – центры рефракционной </a:t>
            </a:r>
            <a:r>
              <a:rPr lang="ru-RU" sz="2800" b="1" i="1" dirty="0" smtClean="0"/>
              <a:t>хирургии</a:t>
            </a:r>
            <a:endParaRPr lang="uk-UA" sz="2800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519955"/>
            <a:ext cx="5616624" cy="4213301"/>
          </a:xfrm>
          <a:ln w="15875">
            <a:solidFill>
              <a:srgbClr val="0070C0"/>
            </a:solidFill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95536" y="5805264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Количество </a:t>
            </a:r>
            <a:r>
              <a:rPr lang="ru-RU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пациентов в клинике АИЛАЗ, использующих </a:t>
            </a:r>
            <a:r>
              <a:rPr lang="en-US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CRT: </a:t>
            </a:r>
            <a:r>
              <a:rPr lang="ru-RU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 </a:t>
            </a:r>
            <a:r>
              <a:rPr lang="ru-RU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более </a:t>
            </a:r>
            <a:r>
              <a:rPr lang="en-US" sz="240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ranklin Gothic Book"/>
              </a:rPr>
              <a:t>8.000</a:t>
            </a:r>
            <a:endParaRPr lang="ru-RU" sz="24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550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16632"/>
            <a:ext cx="7886700" cy="1430041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Цель работы: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Провести анализ осложнений </a:t>
            </a:r>
            <a:r>
              <a:rPr lang="ru-RU" sz="2400" dirty="0" err="1" smtClean="0"/>
              <a:t>ортокератологической</a:t>
            </a:r>
            <a:r>
              <a:rPr lang="ru-RU" sz="2400" dirty="0" smtClean="0"/>
              <a:t> коррекции, её частоты, определить возможные причины осложнений,  пути устранения и профилактики.</a:t>
            </a:r>
            <a:endParaRPr lang="uk-UA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335838" cy="49685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b="1" i="1" dirty="0" smtClean="0"/>
              <a:t>       Ретроспективный анализ;     2</a:t>
            </a:r>
            <a:r>
              <a:rPr lang="en-US" sz="1800" b="1" i="1" dirty="0" smtClean="0"/>
              <a:t> </a:t>
            </a:r>
            <a:r>
              <a:rPr lang="ru-RU" sz="1800" b="1" i="1" dirty="0" smtClean="0"/>
              <a:t>837 пациентов;    </a:t>
            </a:r>
            <a:r>
              <a:rPr lang="en-US" sz="1800" b="1" i="1" dirty="0" smtClean="0"/>
              <a:t>Paragon CRT 100.</a:t>
            </a:r>
            <a:endParaRPr lang="ru-RU" sz="1800" b="1" i="1" dirty="0" smtClean="0"/>
          </a:p>
          <a:p>
            <a:pPr algn="just"/>
            <a:r>
              <a:rPr lang="ru-RU" sz="1800" dirty="0" smtClean="0"/>
              <a:t>Средний возраст пациентов – </a:t>
            </a:r>
            <a:r>
              <a:rPr lang="ru-RU" sz="1800" b="1" dirty="0" smtClean="0">
                <a:solidFill>
                  <a:srgbClr val="FF0000"/>
                </a:solidFill>
              </a:rPr>
              <a:t>14.27 лет</a:t>
            </a:r>
          </a:p>
          <a:p>
            <a:pPr algn="just"/>
            <a:r>
              <a:rPr lang="ru-RU" sz="1800" dirty="0" smtClean="0"/>
              <a:t>Средняя </a:t>
            </a:r>
            <a:r>
              <a:rPr lang="ru-RU" sz="1800" dirty="0" err="1" smtClean="0"/>
              <a:t>коррегируемая</a:t>
            </a:r>
            <a:r>
              <a:rPr lang="ru-RU" sz="1800" dirty="0" smtClean="0"/>
              <a:t> близорукость –  </a:t>
            </a:r>
            <a:r>
              <a:rPr lang="ru-RU" sz="1800" b="1" dirty="0" smtClean="0">
                <a:solidFill>
                  <a:srgbClr val="FF0000"/>
                </a:solidFill>
              </a:rPr>
              <a:t>(-)3.68Д</a:t>
            </a:r>
          </a:p>
          <a:p>
            <a:pPr algn="just"/>
            <a:r>
              <a:rPr lang="ru-RU" sz="1800" dirty="0" smtClean="0"/>
              <a:t>Средний роговичный астигматизм  -  1.02Д</a:t>
            </a:r>
          </a:p>
          <a:p>
            <a:pPr algn="just"/>
            <a:r>
              <a:rPr lang="ru-RU" sz="1800" dirty="0" smtClean="0"/>
              <a:t>Средняя </a:t>
            </a:r>
            <a:r>
              <a:rPr lang="ru-RU" sz="1800" dirty="0" err="1" smtClean="0"/>
              <a:t>кератометрия</a:t>
            </a:r>
            <a:r>
              <a:rPr lang="ru-RU" sz="1800" dirty="0" smtClean="0"/>
              <a:t> плоского меридиана – 42.87Д</a:t>
            </a:r>
          </a:p>
          <a:p>
            <a:pPr algn="just"/>
            <a:r>
              <a:rPr lang="ru-RU" sz="1800" dirty="0" smtClean="0"/>
              <a:t>Средняя острота достигнутого в ходе коррекции  зрения – 0.84</a:t>
            </a:r>
          </a:p>
          <a:p>
            <a:pPr algn="just"/>
            <a:r>
              <a:rPr lang="ru-RU" sz="1800" dirty="0" smtClean="0"/>
              <a:t>Средняя достигнутая рефракция в ходе коррекции – </a:t>
            </a:r>
            <a:r>
              <a:rPr lang="ru-RU" sz="1800" b="1" dirty="0" smtClean="0">
                <a:solidFill>
                  <a:srgbClr val="FF0000"/>
                </a:solidFill>
              </a:rPr>
              <a:t>(-)0.69Д</a:t>
            </a:r>
          </a:p>
          <a:p>
            <a:pPr algn="just"/>
            <a:r>
              <a:rPr lang="ru-RU" sz="1800" dirty="0" smtClean="0"/>
              <a:t>Средний достигнутый роговичный астигматизм – 1.35Д</a:t>
            </a:r>
          </a:p>
          <a:p>
            <a:pPr algn="just"/>
            <a:r>
              <a:rPr lang="ru-RU" sz="1800" dirty="0" smtClean="0"/>
              <a:t>Средняя </a:t>
            </a:r>
            <a:r>
              <a:rPr lang="ru-RU" sz="1800" dirty="0" err="1" smtClean="0"/>
              <a:t>кератометрия</a:t>
            </a:r>
            <a:r>
              <a:rPr lang="ru-RU" sz="1800" dirty="0" smtClean="0"/>
              <a:t> плоского меридиана в ходе коррекции – </a:t>
            </a:r>
            <a:r>
              <a:rPr lang="ru-RU" sz="1800" b="1" dirty="0" smtClean="0">
                <a:solidFill>
                  <a:srgbClr val="FF0000"/>
                </a:solidFill>
              </a:rPr>
              <a:t>39.6Д</a:t>
            </a:r>
          </a:p>
          <a:p>
            <a:pPr algn="just"/>
            <a:r>
              <a:rPr lang="ru-RU" sz="1800" dirty="0" smtClean="0"/>
              <a:t>Оценка удовлетворённости зрением ( по бальной системе в 12 баллов) – 9.57</a:t>
            </a:r>
          </a:p>
          <a:p>
            <a:pPr algn="just"/>
            <a:r>
              <a:rPr lang="ru-RU" sz="1800" dirty="0" smtClean="0"/>
              <a:t>Оценка комфортности пользования линзами ( по бальной системе в 12 баллов) – 9.84 </a:t>
            </a:r>
          </a:p>
          <a:p>
            <a:pPr algn="just"/>
            <a:r>
              <a:rPr lang="ru-RU" sz="1800" dirty="0" smtClean="0"/>
              <a:t>Средний срок пользования линзами </a:t>
            </a:r>
            <a:r>
              <a:rPr lang="en-US" sz="1800" dirty="0" smtClean="0"/>
              <a:t>Paragon CRT 100 – </a:t>
            </a:r>
            <a:r>
              <a:rPr lang="ru-RU" sz="1800" b="1" dirty="0" smtClean="0">
                <a:solidFill>
                  <a:srgbClr val="FF0000"/>
                </a:solidFill>
              </a:rPr>
              <a:t>4.2 года</a:t>
            </a:r>
            <a:endParaRPr lang="uk-UA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39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ru-RU" sz="4400" dirty="0"/>
              <a:t>Осложнения разделяются </a:t>
            </a:r>
            <a:r>
              <a:rPr lang="ru-RU" sz="4400" dirty="0" smtClean="0"/>
              <a:t>на:</a:t>
            </a:r>
            <a:r>
              <a:rPr lang="ru-RU" dirty="0"/>
              <a:t/>
            </a:r>
            <a:br>
              <a:rPr lang="ru-RU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988840"/>
            <a:ext cx="7886700" cy="4351338"/>
          </a:xfrm>
          <a:ln w="15875">
            <a:solidFill>
              <a:srgbClr val="FF0000"/>
            </a:solidFill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3600" b="1" dirty="0" smtClean="0">
                <a:solidFill>
                  <a:srgbClr val="FF0000"/>
                </a:solidFill>
              </a:rPr>
              <a:t>        поверхности глаза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3600" dirty="0" smtClean="0">
                <a:solidFill>
                  <a:srgbClr val="FF0000"/>
                </a:solidFill>
              </a:rPr>
              <a:t>        </a:t>
            </a:r>
            <a:r>
              <a:rPr lang="ru-RU" sz="3600" dirty="0" err="1" smtClean="0">
                <a:solidFill>
                  <a:srgbClr val="FF0000"/>
                </a:solidFill>
              </a:rPr>
              <a:t>недокоррекция</a:t>
            </a:r>
            <a:endParaRPr lang="ru-RU" sz="3600" dirty="0" smtClean="0">
              <a:solidFill>
                <a:srgbClr val="FF0000"/>
              </a:solidFill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3600" dirty="0" smtClean="0">
                <a:solidFill>
                  <a:srgbClr val="FF0000"/>
                </a:solidFill>
              </a:rPr>
              <a:t>        индуцированный астигматизм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3600" dirty="0" smtClean="0"/>
              <a:t>        регрессия </a:t>
            </a:r>
            <a:r>
              <a:rPr lang="ru-RU" sz="3600" dirty="0"/>
              <a:t>в течение </a:t>
            </a:r>
            <a:r>
              <a:rPr lang="ru-RU" sz="3600" dirty="0" smtClean="0"/>
              <a:t>суток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ru-RU" sz="3600" dirty="0" smtClean="0"/>
              <a:t>        индуцированные аберрации</a:t>
            </a:r>
            <a:endParaRPr lang="uk-UA" sz="3600" dirty="0"/>
          </a:p>
        </p:txBody>
      </p:sp>
    </p:spTree>
    <p:extLst>
      <p:ext uri="{BB962C8B-B14F-4D97-AF65-F5344CB8AC3E}">
        <p14:creationId xmlns:p14="http://schemas.microsoft.com/office/powerpoint/2010/main" val="169082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06090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Международные системы оценки</a:t>
            </a:r>
            <a:br>
              <a:rPr lang="ru-RU" sz="2000" dirty="0" smtClean="0"/>
            </a:br>
            <a:r>
              <a:rPr lang="ru-RU" sz="2000" dirty="0" smtClean="0"/>
              <a:t> выраженности осложнений  при пользовании контактными линзами.</a:t>
            </a:r>
            <a:endParaRPr lang="uk-UA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836712"/>
            <a:ext cx="3868340" cy="679896"/>
          </a:xfrm>
        </p:spPr>
        <p:txBody>
          <a:bodyPr>
            <a:noAutofit/>
          </a:bodyPr>
          <a:lstStyle/>
          <a:p>
            <a:r>
              <a:rPr lang="en-US" sz="1800" dirty="0" err="1" smtClean="0"/>
              <a:t>Efron</a:t>
            </a:r>
            <a:r>
              <a:rPr lang="en-US" sz="1800" dirty="0" smtClean="0"/>
              <a:t> Grading Scales for contact lens complications</a:t>
            </a:r>
            <a:endParaRPr lang="uk-UA" sz="1800" dirty="0"/>
          </a:p>
        </p:txBody>
      </p:sp>
      <p:pic>
        <p:nvPicPr>
          <p:cNvPr id="8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4213801" cy="5040560"/>
          </a:xfrm>
          <a:prstGeom prst="rect">
            <a:avLst/>
          </a:prstGeom>
          <a:noFill/>
          <a:ln w="15875">
            <a:solidFill>
              <a:srgbClr val="0070C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908720"/>
            <a:ext cx="3887391" cy="504056"/>
          </a:xfrm>
        </p:spPr>
        <p:txBody>
          <a:bodyPr>
            <a:normAutofit fontScale="70000" lnSpcReduction="20000"/>
          </a:bodyPr>
          <a:lstStyle/>
          <a:p>
            <a:r>
              <a:rPr lang="ru-RU" sz="2600" dirty="0" smtClean="0"/>
              <a:t>С</a:t>
            </a:r>
            <a:r>
              <a:rPr lang="en-US" sz="2600" dirty="0" err="1" smtClean="0"/>
              <a:t>ornea</a:t>
            </a:r>
            <a:r>
              <a:rPr lang="en-US" sz="2600" dirty="0" smtClean="0"/>
              <a:t> </a:t>
            </a:r>
            <a:r>
              <a:rPr lang="en-US" sz="2600" dirty="0"/>
              <a:t>and contact lens research unit (</a:t>
            </a:r>
            <a:r>
              <a:rPr lang="en-US" sz="2600" dirty="0" err="1"/>
              <a:t>cclru</a:t>
            </a:r>
            <a:r>
              <a:rPr lang="en-US" sz="2600" dirty="0"/>
              <a:t>) grading </a:t>
            </a:r>
            <a:r>
              <a:rPr lang="en-US" sz="2600" dirty="0" smtClean="0"/>
              <a:t>scale</a:t>
            </a:r>
            <a:endParaRPr lang="uk-UA" sz="2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9515" y="1556792"/>
            <a:ext cx="4160957" cy="5040560"/>
          </a:xfrm>
          <a:prstGeom prst="rect">
            <a:avLst/>
          </a:prstGeom>
          <a:noFill/>
          <a:ln w="15875">
            <a:solidFill>
              <a:srgbClr val="0070C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80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188640"/>
            <a:ext cx="7886700" cy="615601"/>
          </a:xfrm>
        </p:spPr>
        <p:txBody>
          <a:bodyPr/>
          <a:lstStyle/>
          <a:p>
            <a:r>
              <a:rPr lang="ru-RU" dirty="0" smtClean="0"/>
              <a:t>Характер осложнений</a:t>
            </a:r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23528" y="548680"/>
            <a:ext cx="4248472" cy="792088"/>
          </a:xfrm>
        </p:spPr>
        <p:txBody>
          <a:bodyPr>
            <a:normAutofit fontScale="25000" lnSpcReduction="20000"/>
          </a:bodyPr>
          <a:lstStyle/>
          <a:p>
            <a:endParaRPr lang="en-US" sz="2400" dirty="0" smtClean="0"/>
          </a:p>
          <a:p>
            <a:endParaRPr lang="en-US" sz="2400" dirty="0" smtClean="0"/>
          </a:p>
          <a:p>
            <a:r>
              <a:rPr lang="ru-RU" sz="6400" dirty="0" smtClean="0"/>
              <a:t>Ранние </a:t>
            </a:r>
            <a:r>
              <a:rPr lang="ru-RU" sz="6400" i="1" dirty="0" smtClean="0"/>
              <a:t>(</a:t>
            </a:r>
            <a:r>
              <a:rPr lang="ru-RU" sz="6400" i="1" dirty="0"/>
              <a:t>в течение 1 месяца</a:t>
            </a:r>
            <a:r>
              <a:rPr lang="ru-RU" sz="6400" i="1" dirty="0" smtClean="0"/>
              <a:t>)</a:t>
            </a:r>
            <a:r>
              <a:rPr lang="en-US" sz="6400" i="1" dirty="0" smtClean="0"/>
              <a:t> </a:t>
            </a:r>
          </a:p>
          <a:p>
            <a:r>
              <a:rPr lang="en-US" sz="6400" i="1" dirty="0" smtClean="0"/>
              <a:t>29%</a:t>
            </a:r>
            <a:r>
              <a:rPr lang="ru-RU" sz="6400" i="1" dirty="0" smtClean="0"/>
              <a:t> пациентов</a:t>
            </a:r>
            <a:endParaRPr lang="ru-RU" sz="6400" i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323528" y="1484784"/>
            <a:ext cx="3942158" cy="5112568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200" i="1" u="sng" dirty="0" smtClean="0"/>
              <a:t>Поверхности глаза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i="1" dirty="0" err="1" smtClean="0"/>
              <a:t>Эпителиопатия</a:t>
            </a:r>
            <a:r>
              <a:rPr lang="ru-RU" sz="1900" i="1" dirty="0" smtClean="0"/>
              <a:t> – 12%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i="1" dirty="0" smtClean="0"/>
              <a:t>Залипание линзы- 4%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i="1" dirty="0" err="1" smtClean="0"/>
              <a:t>Микрокисты</a:t>
            </a:r>
            <a:r>
              <a:rPr lang="ru-RU" sz="1900" i="1" dirty="0" smtClean="0"/>
              <a:t> – 2%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i="1" dirty="0"/>
              <a:t>Чувство сухости и покраснение по </a:t>
            </a:r>
            <a:r>
              <a:rPr lang="ru-RU" sz="1900" i="1" dirty="0" smtClean="0"/>
              <a:t>утрам -6%</a:t>
            </a:r>
            <a:endParaRPr lang="ru-RU" sz="1900" i="1" dirty="0"/>
          </a:p>
          <a:p>
            <a:pPr marL="0" indent="0">
              <a:buNone/>
            </a:pPr>
            <a:endParaRPr lang="ru-RU" sz="1900" i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900" i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1900" i="1" u="sng" dirty="0" smtClean="0"/>
              <a:t>Оптические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i="1" dirty="0" smtClean="0"/>
              <a:t>Индуцированный либо остаточный астигматизм  - 12.5%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900" i="1" dirty="0" err="1" smtClean="0"/>
              <a:t>Недокоррекция</a:t>
            </a:r>
            <a:r>
              <a:rPr lang="ru-RU" sz="1900" i="1" dirty="0" smtClean="0"/>
              <a:t>  - 16.2%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900" i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1900" i="1" u="sng" dirty="0" smtClean="0"/>
              <a:t>Болевые ощущения -6%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>
          <a:xfrm>
            <a:off x="4355976" y="332656"/>
            <a:ext cx="4392488" cy="823912"/>
          </a:xfrm>
        </p:spPr>
        <p:txBody>
          <a:bodyPr/>
          <a:lstStyle/>
          <a:p>
            <a:r>
              <a:rPr lang="ru-RU" sz="2000" dirty="0" smtClean="0"/>
              <a:t>Поздние </a:t>
            </a:r>
            <a:r>
              <a:rPr lang="ru-RU" i="1" dirty="0"/>
              <a:t>( через 4-6 месяцев</a:t>
            </a:r>
            <a:r>
              <a:rPr lang="ru-RU" i="1" dirty="0" smtClean="0"/>
              <a:t>) – 13.64%</a:t>
            </a:r>
            <a:endParaRPr lang="ru-RU" i="1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4"/>
          </p:nvPr>
        </p:nvSpPr>
        <p:spPr>
          <a:xfrm>
            <a:off x="4629150" y="1484784"/>
            <a:ext cx="4191322" cy="5184576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1800" i="1" u="sng" dirty="0" smtClean="0"/>
              <a:t>Поверхности </a:t>
            </a:r>
            <a:r>
              <a:rPr lang="en-US" sz="1800" i="1" u="sng" dirty="0" smtClean="0"/>
              <a:t> </a:t>
            </a:r>
            <a:r>
              <a:rPr lang="ru-RU" sz="1800" i="1" u="sng" dirty="0" smtClean="0"/>
              <a:t>глаза</a:t>
            </a:r>
            <a:endParaRPr lang="ru-RU" sz="1800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err="1" smtClean="0"/>
              <a:t>Эпителиопатия</a:t>
            </a:r>
            <a:endParaRPr lang="ru-RU" sz="1800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smtClean="0"/>
              <a:t>Островки гиперкератоза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Аллергический конъюнктивит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Инфекционный конъюнктивит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err="1"/>
              <a:t>Адено</a:t>
            </a:r>
            <a:r>
              <a:rPr lang="ru-RU" sz="1800" i="1" dirty="0"/>
              <a:t>-вирусный </a:t>
            </a:r>
            <a:r>
              <a:rPr lang="ru-RU" sz="1800" i="1" dirty="0" err="1"/>
              <a:t>кератоконъюнктивит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Сухость глаз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Кольцо </a:t>
            </a:r>
            <a:r>
              <a:rPr lang="ru-RU" sz="1800" i="1" dirty="0" err="1" smtClean="0"/>
              <a:t>Флейшера</a:t>
            </a:r>
            <a:endParaRPr lang="ru-RU" sz="1800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smtClean="0"/>
              <a:t>Стерильный инфильтрат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smtClean="0"/>
              <a:t>Кератит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800" i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ru-RU" sz="1800" i="1" u="sng" dirty="0"/>
              <a:t>Оптические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800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err="1" smtClean="0"/>
              <a:t>Недокоррекция</a:t>
            </a:r>
            <a:endParaRPr lang="ru-RU" sz="1800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smtClean="0"/>
              <a:t>Индуцированный астигматизм</a:t>
            </a:r>
          </a:p>
        </p:txBody>
      </p:sp>
    </p:spTree>
    <p:extLst>
      <p:ext uri="{BB962C8B-B14F-4D97-AF65-F5344CB8AC3E}">
        <p14:creationId xmlns:p14="http://schemas.microsoft.com/office/powerpoint/2010/main" val="123123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116632"/>
            <a:ext cx="7886700" cy="864096"/>
          </a:xfrm>
        </p:spPr>
        <p:txBody>
          <a:bodyPr>
            <a:normAutofit/>
          </a:bodyPr>
          <a:lstStyle/>
          <a:p>
            <a:r>
              <a:rPr lang="ru-RU" dirty="0" smtClean="0"/>
              <a:t>Ранние осложнения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692696"/>
            <a:ext cx="3868340" cy="823912"/>
          </a:xfrm>
        </p:spPr>
        <p:txBody>
          <a:bodyPr/>
          <a:lstStyle/>
          <a:p>
            <a:r>
              <a:rPr lang="ru-RU" dirty="0" smtClean="0"/>
              <a:t>Глазные осложнения	</a:t>
            </a:r>
            <a:endParaRPr lang="uk-UA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62069508"/>
              </p:ext>
            </p:extLst>
          </p:nvPr>
        </p:nvGraphicFramePr>
        <p:xfrm>
          <a:off x="35496" y="1556792"/>
          <a:ext cx="5040560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88024" y="764704"/>
            <a:ext cx="3887391" cy="823912"/>
          </a:xfrm>
        </p:spPr>
        <p:txBody>
          <a:bodyPr/>
          <a:lstStyle/>
          <a:p>
            <a:r>
              <a:rPr lang="ru-RU" dirty="0" smtClean="0"/>
              <a:t>Оптические осложнения</a:t>
            </a:r>
            <a:endParaRPr lang="uk-UA" dirty="0"/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043575347"/>
              </p:ext>
            </p:extLst>
          </p:nvPr>
        </p:nvGraphicFramePr>
        <p:xfrm>
          <a:off x="3851920" y="1052736"/>
          <a:ext cx="5241082" cy="51369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7103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6642" y="116632"/>
            <a:ext cx="7886700" cy="992907"/>
          </a:xfrm>
        </p:spPr>
        <p:txBody>
          <a:bodyPr/>
          <a:lstStyle/>
          <a:p>
            <a:r>
              <a:rPr lang="ru-RU" dirty="0" smtClean="0"/>
              <a:t>Глазные осложнения</a:t>
            </a:r>
            <a:endParaRPr lang="uk-UA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478490595"/>
              </p:ext>
            </p:extLst>
          </p:nvPr>
        </p:nvGraphicFramePr>
        <p:xfrm>
          <a:off x="395536" y="1628800"/>
          <a:ext cx="3744416" cy="5112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09536018"/>
              </p:ext>
            </p:extLst>
          </p:nvPr>
        </p:nvGraphicFramePr>
        <p:xfrm>
          <a:off x="4427984" y="3140968"/>
          <a:ext cx="4536504" cy="36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4499992" y="1844824"/>
            <a:ext cx="4464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Эпителиопатия</a:t>
            </a: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сочеталась с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Залипанием </a:t>
            </a: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13% случаев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Краснотой </a:t>
            </a: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12% случаев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Болью </a:t>
            </a:r>
            <a:r>
              <a:rPr lang="ru-RU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9% </a:t>
            </a:r>
            <a:r>
              <a:rPr lang="ru-RU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случаев</a:t>
            </a:r>
          </a:p>
          <a:p>
            <a:pPr>
              <a:buFont typeface="Wingdings" panose="05000000000000000000" pitchFamily="2" charset="2"/>
              <a:buChar char="ü"/>
            </a:pPr>
            <a:endParaRPr lang="ru-RU" dirty="0"/>
          </a:p>
          <a:p>
            <a:pPr>
              <a:buFont typeface="Wingdings" panose="05000000000000000000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774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1210146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Причины </a:t>
            </a:r>
            <a:r>
              <a:rPr lang="ru-RU" sz="1800" dirty="0" err="1" smtClean="0"/>
              <a:t>эпителиопатии</a:t>
            </a:r>
            <a:r>
              <a:rPr lang="ru-RU" sz="1800" dirty="0" smtClean="0"/>
              <a:t> :</a:t>
            </a:r>
            <a:br>
              <a:rPr lang="ru-RU" sz="1800" dirty="0" smtClean="0"/>
            </a:br>
            <a:r>
              <a:rPr lang="ru-RU" sz="1800" dirty="0" smtClean="0"/>
              <a:t>– механическое раздражение (</a:t>
            </a:r>
            <a:r>
              <a:rPr lang="ru-RU" sz="1800" dirty="0" err="1" smtClean="0"/>
              <a:t>децентрация</a:t>
            </a:r>
            <a:r>
              <a:rPr lang="ru-RU" sz="1800" dirty="0" smtClean="0"/>
              <a:t>, клиренс),</a:t>
            </a:r>
            <a:br>
              <a:rPr lang="ru-RU" sz="1800" dirty="0" smtClean="0"/>
            </a:br>
            <a:r>
              <a:rPr lang="ru-RU" sz="1800" dirty="0" smtClean="0"/>
              <a:t>- гипоксия (низкий уровень кислородной трансмиссии линзы, повышенная потребность в кислороде роговицы) </a:t>
            </a:r>
            <a:endParaRPr lang="uk-UA" sz="1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500883"/>
            <a:ext cx="4618856" cy="532859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ru-RU" sz="1200" dirty="0" smtClean="0">
              <a:latin typeface="Arial Narrow" panose="020B0606020202030204" pitchFamily="34" charset="0"/>
            </a:endParaRPr>
          </a:p>
          <a:p>
            <a:r>
              <a:rPr lang="ru-RU" sz="2900" dirty="0"/>
              <a:t>Физиологическая ( утренняя)</a:t>
            </a:r>
          </a:p>
          <a:p>
            <a:r>
              <a:rPr lang="ru-RU" sz="2900" dirty="0"/>
              <a:t>Рефракция поверх линзы (+)</a:t>
            </a:r>
          </a:p>
          <a:p>
            <a:r>
              <a:rPr lang="ru-RU" sz="2900" dirty="0" err="1"/>
              <a:t>Децентрация</a:t>
            </a:r>
            <a:r>
              <a:rPr lang="ru-RU" sz="2900" dirty="0"/>
              <a:t> линзы</a:t>
            </a:r>
          </a:p>
          <a:p>
            <a:r>
              <a:rPr lang="ru-RU" sz="2900" dirty="0" smtClean="0"/>
              <a:t>Индивидуальная реакция роговицы</a:t>
            </a:r>
            <a:endParaRPr lang="ru-RU" sz="2900" dirty="0"/>
          </a:p>
          <a:p>
            <a:pPr marL="0" indent="0">
              <a:buNone/>
            </a:pPr>
            <a:r>
              <a:rPr lang="en-US" sz="2900" dirty="0"/>
              <a:t>  </a:t>
            </a:r>
            <a:r>
              <a:rPr lang="ru-RU" sz="2900" b="1" i="1" dirty="0"/>
              <a:t>Когда?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/>
              <a:t>При высокой близорукости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/>
              <a:t>При крутой роговице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/>
              <a:t>При </a:t>
            </a:r>
            <a:r>
              <a:rPr lang="ru-RU" sz="2900" dirty="0" smtClean="0"/>
              <a:t>плоской посадке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900" dirty="0" smtClean="0"/>
              <a:t>При </a:t>
            </a:r>
            <a:r>
              <a:rPr lang="ru-RU" sz="2900" dirty="0"/>
              <a:t>недостаточном открытии </a:t>
            </a:r>
            <a:r>
              <a:rPr lang="en-US" sz="2900" dirty="0"/>
              <a:t>LZA</a:t>
            </a:r>
            <a:endParaRPr lang="ru-RU" sz="2900" dirty="0"/>
          </a:p>
          <a:p>
            <a:pPr marL="0" indent="0">
              <a:buNone/>
            </a:pPr>
            <a:r>
              <a:rPr lang="ru-RU" sz="2900" b="1" i="1" dirty="0"/>
              <a:t>  Что делать?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900" b="1" i="1" dirty="0"/>
              <a:t>Оптимизация линзы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900" b="1" i="1" dirty="0" smtClean="0"/>
              <a:t>Увеличение клиренса в зоне </a:t>
            </a:r>
            <a:r>
              <a:rPr lang="ru-RU" sz="2900" b="1" i="1" dirty="0" err="1" smtClean="0"/>
              <a:t>аппланации</a:t>
            </a:r>
            <a:endParaRPr lang="ru-RU" sz="2900" b="1" i="1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sz="2900" b="1" i="1" dirty="0" smtClean="0"/>
              <a:t>Увлажняющие </a:t>
            </a:r>
            <a:r>
              <a:rPr lang="ru-RU" sz="2900" b="1" i="1" dirty="0"/>
              <a:t>препараты (</a:t>
            </a:r>
            <a:r>
              <a:rPr lang="ru-RU" sz="2900" b="1" i="1" dirty="0" err="1"/>
              <a:t>карбомеры</a:t>
            </a:r>
            <a:r>
              <a:rPr lang="ru-RU" sz="2900" b="1" i="1" dirty="0" smtClean="0"/>
              <a:t>)</a:t>
            </a:r>
            <a:endParaRPr lang="ru-RU" sz="2900" b="1" i="1" dirty="0"/>
          </a:p>
          <a:p>
            <a:pPr>
              <a:buFont typeface="Wingdings" panose="05000000000000000000" pitchFamily="2" charset="2"/>
              <a:buChar char="ü"/>
            </a:pPr>
            <a:r>
              <a:rPr lang="ru-RU" sz="2900" b="1" i="1" dirty="0"/>
              <a:t>Контроль через </a:t>
            </a:r>
            <a:r>
              <a:rPr lang="ru-RU" sz="2900" b="1" i="1" dirty="0" smtClean="0"/>
              <a:t>2-3 дня - утром!</a:t>
            </a:r>
            <a:endParaRPr lang="ru-RU" sz="2900" b="1" i="1" dirty="0"/>
          </a:p>
          <a:p>
            <a:pPr marL="0" indent="0">
              <a:buNone/>
            </a:pPr>
            <a:endParaRPr lang="ru-RU" sz="29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29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29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29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29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sz="1200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uk-UA" dirty="0"/>
          </a:p>
          <a:p>
            <a:endParaRPr lang="uk-UA" dirty="0"/>
          </a:p>
        </p:txBody>
      </p:sp>
      <p:pic>
        <p:nvPicPr>
          <p:cNvPr id="5" name="Содержимое 6" descr="Img499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453481" y="1340768"/>
            <a:ext cx="3361091" cy="2232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5508104" y="3356992"/>
            <a:ext cx="3528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endParaRPr lang="ru-RU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88138" y="3833895"/>
            <a:ext cx="3548358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endParaRPr lang="ru-RU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endParaRPr lang="ru-RU" dirty="0" smtClean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ru-RU" sz="2000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Эпителиопатия</a:t>
            </a:r>
            <a:r>
              <a:rPr lang="ru-RU" sz="2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 </a:t>
            </a: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( по шкале</a:t>
            </a:r>
            <a:r>
              <a:rPr lang="en-US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Efron</a:t>
            </a: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) </a:t>
            </a:r>
          </a:p>
          <a:p>
            <a:pPr marL="0" indent="0">
              <a:buNone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1-2 степени – в 78% </a:t>
            </a:r>
          </a:p>
          <a:p>
            <a:pPr marL="0" indent="0">
              <a:buNone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3 степени – в 19%</a:t>
            </a:r>
          </a:p>
          <a:p>
            <a:pPr marL="0" indent="0">
              <a:buNone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4 степени – в 3 %</a:t>
            </a:r>
          </a:p>
        </p:txBody>
      </p:sp>
    </p:spTree>
    <p:extLst>
      <p:ext uri="{BB962C8B-B14F-4D97-AF65-F5344CB8AC3E}">
        <p14:creationId xmlns:p14="http://schemas.microsoft.com/office/powerpoint/2010/main" val="11033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400" dirty="0" smtClean="0"/>
              <a:t>Идеальная посадка </a:t>
            </a:r>
            <a:br>
              <a:rPr lang="ru-RU" sz="4400" dirty="0" smtClean="0"/>
            </a:br>
            <a:r>
              <a:rPr lang="ru-RU" sz="4400" dirty="0" smtClean="0"/>
              <a:t>и клиренс</a:t>
            </a:r>
            <a:endParaRPr lang="en-US" sz="4400" dirty="0" smtClean="0"/>
          </a:p>
        </p:txBody>
      </p:sp>
      <p:pic>
        <p:nvPicPr>
          <p:cNvPr id="28675" name="Picture 5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 l="7031" t="37555" r="10938" b="52850"/>
          <a:stretch>
            <a:fillRect/>
          </a:stretch>
        </p:blipFill>
        <p:spPr bwMode="auto">
          <a:xfrm>
            <a:off x="35496" y="1268760"/>
            <a:ext cx="8991600" cy="1905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676" name="Picture 6" descr="payton 1 month axial"/>
          <p:cNvPicPr>
            <a:picLocks noChangeAspect="1" noChangeArrowheads="1"/>
          </p:cNvPicPr>
          <p:nvPr/>
        </p:nvPicPr>
        <p:blipFill>
          <a:blip r:embed="rId3" cstate="print"/>
          <a:srcRect l="46774" t="10138" r="3226" b="32820"/>
          <a:stretch>
            <a:fillRect/>
          </a:stretch>
        </p:blipFill>
        <p:spPr bwMode="auto">
          <a:xfrm>
            <a:off x="5105400" y="3505200"/>
            <a:ext cx="3352800" cy="30067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8677" name="Text Box 8"/>
          <p:cNvSpPr txBox="1">
            <a:spLocks noChangeArrowheads="1"/>
          </p:cNvSpPr>
          <p:nvPr/>
        </p:nvSpPr>
        <p:spPr bwMode="auto">
          <a:xfrm>
            <a:off x="128588" y="1752600"/>
            <a:ext cx="1624012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sz="2400" b="1"/>
              <a:t>5 microns</a:t>
            </a:r>
          </a:p>
        </p:txBody>
      </p:sp>
      <p:sp>
        <p:nvSpPr>
          <p:cNvPr id="28678" name="Text Box 9"/>
          <p:cNvSpPr txBox="1">
            <a:spLocks noChangeArrowheads="1"/>
          </p:cNvSpPr>
          <p:nvPr/>
        </p:nvSpPr>
        <p:spPr bwMode="auto">
          <a:xfrm>
            <a:off x="5927725" y="1371600"/>
            <a:ext cx="2322513" cy="8223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US" sz="2400" b="1"/>
              <a:t>Reverse Curve</a:t>
            </a:r>
          </a:p>
          <a:p>
            <a:r>
              <a:rPr lang="en-US" sz="2400" b="1"/>
              <a:t>     7.42 mm</a:t>
            </a:r>
          </a:p>
        </p:txBody>
      </p:sp>
      <p:sp>
        <p:nvSpPr>
          <p:cNvPr id="28679" name="Line 11"/>
          <p:cNvSpPr>
            <a:spLocks noChangeShapeType="1"/>
          </p:cNvSpPr>
          <p:nvPr/>
        </p:nvSpPr>
        <p:spPr bwMode="auto">
          <a:xfrm flipH="1">
            <a:off x="6096000" y="1981200"/>
            <a:ext cx="228600" cy="381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8680" name="Line 12"/>
          <p:cNvSpPr>
            <a:spLocks noChangeShapeType="1"/>
          </p:cNvSpPr>
          <p:nvPr/>
        </p:nvSpPr>
        <p:spPr bwMode="auto">
          <a:xfrm>
            <a:off x="304800" y="2286000"/>
            <a:ext cx="0" cy="53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28681" name="Picture 13" descr="IMG00049"/>
          <p:cNvPicPr>
            <a:picLocks noChangeAspect="1" noChangeArrowheads="1"/>
          </p:cNvPicPr>
          <p:nvPr/>
        </p:nvPicPr>
        <p:blipFill>
          <a:blip r:embed="rId4" cstate="print">
            <a:lum bright="-6000"/>
          </a:blip>
          <a:srcRect l="14507" t="-197" r="11894" b="8731"/>
          <a:stretch>
            <a:fillRect/>
          </a:stretch>
        </p:blipFill>
        <p:spPr bwMode="auto">
          <a:xfrm>
            <a:off x="914400" y="3505200"/>
            <a:ext cx="3657600" cy="30273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88900" dist="1016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4884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8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 l="7031" t="38542" r="11719" b="53125"/>
          <a:stretch>
            <a:fillRect/>
          </a:stretch>
        </p:blipFill>
        <p:spPr bwMode="auto">
          <a:xfrm>
            <a:off x="129233" y="4005064"/>
            <a:ext cx="5939298" cy="187220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655" name="Picture 12"/>
          <p:cNvPicPr>
            <a:picLocks noChangeAspect="1" noChangeArrowheads="1"/>
          </p:cNvPicPr>
          <p:nvPr/>
        </p:nvPicPr>
        <p:blipFill>
          <a:blip r:embed="rId3" cstate="print">
            <a:lum contrast="18000"/>
          </a:blip>
          <a:srcRect t="56250" b="4861"/>
          <a:stretch>
            <a:fillRect/>
          </a:stretch>
        </p:blipFill>
        <p:spPr bwMode="auto">
          <a:xfrm>
            <a:off x="140568" y="2420888"/>
            <a:ext cx="5943600" cy="151216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101600" dist="1016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656" name="Text Box 13"/>
          <p:cNvSpPr txBox="1">
            <a:spLocks noChangeArrowheads="1"/>
          </p:cNvSpPr>
          <p:nvPr/>
        </p:nvSpPr>
        <p:spPr bwMode="auto">
          <a:xfrm>
            <a:off x="361204" y="692696"/>
            <a:ext cx="8782796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Залипание линзы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Когда?</a:t>
            </a:r>
          </a:p>
          <a:p>
            <a:endParaRPr lang="ru-RU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повышенное гидравлическое давление под центром линзы,</a:t>
            </a:r>
            <a:endParaRPr lang="ru-RU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овышенная вязкость слезы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натомические особенности </a:t>
            </a:r>
            <a:endParaRPr lang="en-US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56176" y="2828836"/>
            <a:ext cx="288032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делать?</a:t>
            </a:r>
          </a:p>
          <a:p>
            <a:endParaRPr lang="ru-RU" b="1" i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Увеличить клиренс</a:t>
            </a:r>
          </a:p>
          <a:p>
            <a:endParaRPr lang="uk-UA" sz="16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Убедиться в </a:t>
            </a:r>
            <a:r>
              <a:rPr lang="ru-RU" sz="1600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тангенциальности</a:t>
            </a:r>
            <a:r>
              <a:rPr lang="ru-RU" sz="16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положения </a:t>
            </a:r>
            <a:r>
              <a:rPr lang="ru-RU" sz="16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края</a:t>
            </a:r>
          </a:p>
          <a:p>
            <a:endParaRPr lang="uk-UA" sz="16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Увлажняющие препараты</a:t>
            </a:r>
            <a:endParaRPr lang="uk-UA" sz="16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7978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7886700" cy="1325563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Болевые ощущения, </a:t>
            </a:r>
            <a:br>
              <a:rPr lang="ru-RU" sz="3600" dirty="0" smtClean="0"/>
            </a:br>
            <a:r>
              <a:rPr lang="ru-RU" sz="3600" dirty="0" smtClean="0"/>
              <a:t>покраснение и сухость</a:t>
            </a:r>
            <a:endParaRPr lang="uk-UA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Как правило проходят в течение недели.</a:t>
            </a:r>
          </a:p>
          <a:p>
            <a:pPr marL="0" indent="0">
              <a:buNone/>
            </a:pPr>
            <a:r>
              <a:rPr lang="ru-RU" sz="2000" b="1" i="1" dirty="0" smtClean="0"/>
              <a:t>   Следует проверить: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Посадку линзы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Чистоту линзы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Состояние век (дисфункция </a:t>
            </a:r>
            <a:r>
              <a:rPr lang="ru-RU" sz="2000" dirty="0" err="1" smtClean="0"/>
              <a:t>мейбомиевых</a:t>
            </a:r>
            <a:r>
              <a:rPr lang="ru-RU" sz="2000" dirty="0" smtClean="0"/>
              <a:t> желез)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Диаметр линзы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2000" dirty="0"/>
          </a:p>
          <a:p>
            <a:pPr marL="0" indent="0">
              <a:buNone/>
            </a:pPr>
            <a:r>
              <a:rPr lang="ru-RU" sz="2000" b="1" i="1" dirty="0" smtClean="0"/>
              <a:t>   Что делать?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Увлажняющие капли в течение дня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Повторить инструктаж по одеванию и снятию линз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Гигиена век – тёплые влажные компрессы, обработка век лосьоном и гелем.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Лечение </a:t>
            </a:r>
            <a:r>
              <a:rPr lang="ru-RU" sz="2000" dirty="0" err="1" smtClean="0"/>
              <a:t>мейбомеита</a:t>
            </a:r>
            <a:r>
              <a:rPr lang="ru-RU" sz="2000" dirty="0" smtClean="0"/>
              <a:t>  до начала рефракционной терапии.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Оптимизировать диаметр линзы</a:t>
            </a:r>
          </a:p>
          <a:p>
            <a:pPr>
              <a:buFont typeface="Wingdings" panose="05000000000000000000" pitchFamily="2" charset="2"/>
              <a:buChar char="Ø"/>
            </a:pP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3620756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229600" cy="868363"/>
          </a:xfrm>
        </p:spPr>
        <p:txBody>
          <a:bodyPr>
            <a:normAutofit/>
          </a:bodyPr>
          <a:lstStyle/>
          <a:p>
            <a:r>
              <a:rPr lang="ru-RU" sz="3200" b="1" dirty="0" err="1" smtClean="0"/>
              <a:t>Недокоррекция</a:t>
            </a:r>
            <a:r>
              <a:rPr lang="ru-RU" sz="3200" b="1" dirty="0" smtClean="0"/>
              <a:t> (16.2%):</a:t>
            </a:r>
            <a:endParaRPr lang="uk-UA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Плоская линза</a:t>
            </a:r>
          </a:p>
          <a:p>
            <a:r>
              <a:rPr lang="ru-RU" dirty="0" smtClean="0"/>
              <a:t>Глубокая линза</a:t>
            </a:r>
          </a:p>
          <a:p>
            <a:r>
              <a:rPr lang="ru-RU" dirty="0" smtClean="0"/>
              <a:t>Неадекватный выбор пациента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Плоская роговица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Крутая роговица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Высокий астигматизм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dirty="0" smtClean="0"/>
              <a:t>Несоответствующий диаметр линзы – </a:t>
            </a:r>
            <a:r>
              <a:rPr lang="ru-RU" sz="2000" smtClean="0"/>
              <a:t>нестабильное поведение линзы</a:t>
            </a:r>
            <a:endParaRPr lang="uk-UA" sz="2000" dirty="0"/>
          </a:p>
        </p:txBody>
      </p:sp>
      <p:pic>
        <p:nvPicPr>
          <p:cNvPr id="10" name="Picture 2" descr="D:\Фото и видео материалы\Иллюстрации\Топограммы СРТ\New Folder\G-K ftat lens-1.bm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035" y="1124744"/>
            <a:ext cx="2660104" cy="199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Фото и видео материалы\Иллюстрации\New Folder (2)\Snegur OS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348880"/>
            <a:ext cx="2678088" cy="2008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Kotl OD 7 day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55976" y="4669750"/>
            <a:ext cx="2951311" cy="2143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555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-99392"/>
            <a:ext cx="7886700" cy="1325563"/>
          </a:xfrm>
        </p:spPr>
        <p:txBody>
          <a:bodyPr/>
          <a:lstStyle/>
          <a:p>
            <a:r>
              <a:rPr lang="ru-RU" dirty="0" smtClean="0"/>
              <a:t>Оптические осложнения</a:t>
            </a:r>
            <a:endParaRPr lang="uk-UA" dirty="0"/>
          </a:p>
        </p:txBody>
      </p:sp>
      <p:graphicFrame>
        <p:nvGraphicFramePr>
          <p:cNvPr id="5" name="Объект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99557048"/>
              </p:ext>
            </p:extLst>
          </p:nvPr>
        </p:nvGraphicFramePr>
        <p:xfrm>
          <a:off x="395536" y="1556792"/>
          <a:ext cx="4176464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84168" y="1484784"/>
            <a:ext cx="2900363" cy="511256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В 42% случаев </a:t>
            </a:r>
            <a:r>
              <a:rPr lang="ru-RU" sz="2000" dirty="0" err="1" smtClean="0"/>
              <a:t>недокоррекция</a:t>
            </a:r>
            <a:r>
              <a:rPr lang="ru-RU" sz="2000" dirty="0" smtClean="0"/>
              <a:t> сочеталась с астигматизмом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sz="2000" b="1" i="1" dirty="0" smtClean="0"/>
              <a:t>Почему?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dirty="0" smtClean="0"/>
              <a:t>Исходный  хрусталиковый астигматизм</a:t>
            </a:r>
            <a:endParaRPr lang="uk-UA" sz="1800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dirty="0" smtClean="0"/>
              <a:t>Высокий роговичный астигматизм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800" dirty="0" smtClean="0"/>
              <a:t>Индуцированный астигматизм</a:t>
            </a:r>
          </a:p>
          <a:p>
            <a:pPr marL="0" indent="0">
              <a:buNone/>
            </a:pPr>
            <a:endParaRPr lang="ru-RU" sz="1800" dirty="0" smtClean="0"/>
          </a:p>
          <a:p>
            <a:pPr marL="0" indent="0">
              <a:buNone/>
            </a:pPr>
            <a:r>
              <a:rPr lang="ru-RU" sz="2000" b="1" i="1" dirty="0" smtClean="0"/>
              <a:t>Что делать?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Назначение </a:t>
            </a:r>
            <a:r>
              <a:rPr lang="en-US" sz="1600" dirty="0" smtClean="0"/>
              <a:t> </a:t>
            </a:r>
            <a:r>
              <a:rPr lang="ru-RU" sz="1600" dirty="0"/>
              <a:t>линз </a:t>
            </a:r>
            <a:r>
              <a:rPr lang="en-US" sz="1600" dirty="0" smtClean="0"/>
              <a:t> Dual Axis</a:t>
            </a:r>
            <a:endParaRPr lang="ru-RU" sz="16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Оптимизация посадки линзы</a:t>
            </a: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266713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i="1" dirty="0" err="1" smtClean="0"/>
              <a:t>Недокоррекция</a:t>
            </a:r>
            <a:r>
              <a:rPr lang="ru-RU" sz="2000" b="1" i="1" dirty="0" smtClean="0"/>
              <a:t>, связанная с исходным высоким роговичным астигматизмом ( до 3.5Д) </a:t>
            </a:r>
            <a:r>
              <a:rPr lang="ru-RU" sz="2000" b="1" i="1" dirty="0" err="1" smtClean="0"/>
              <a:t>коррегировалась</a:t>
            </a:r>
            <a:r>
              <a:rPr lang="ru-RU" sz="2000" b="1" i="1" dirty="0" smtClean="0"/>
              <a:t> путём подбора  линз специального дизайна с различными возвратными зонами и углом посадки. </a:t>
            </a:r>
            <a:r>
              <a:rPr lang="en-US" sz="2000" b="1" i="1" dirty="0" smtClean="0"/>
              <a:t> </a:t>
            </a:r>
            <a:r>
              <a:rPr lang="ru-RU" sz="2000" b="1" i="1" dirty="0" smtClean="0"/>
              <a:t> Дизайн </a:t>
            </a:r>
            <a:r>
              <a:rPr lang="en-US" sz="2000" b="1" i="1" dirty="0" smtClean="0"/>
              <a:t>Dual-Axis CRT Paragon</a:t>
            </a:r>
            <a:endParaRPr lang="uk-UA" sz="2000" b="1" i="1" dirty="0"/>
          </a:p>
        </p:txBody>
      </p:sp>
      <p:pic>
        <p:nvPicPr>
          <p:cNvPr id="5" name="Content Placeholder 4"/>
          <p:cNvPicPr>
            <a:picLocks noChangeAspect="1" noChangeArrowheads="1"/>
          </p:cNvPicPr>
          <p:nvPr/>
        </p:nvPicPr>
        <p:blipFill>
          <a:blip r:embed="rId2"/>
          <a:srcRect l="29546" t="16483" r="19580" b="29886"/>
          <a:stretch>
            <a:fillRect/>
          </a:stretch>
        </p:blipFill>
        <p:spPr bwMode="auto">
          <a:xfrm>
            <a:off x="467543" y="1628800"/>
            <a:ext cx="5603907" cy="443099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152400" dist="1016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 bwMode="auto">
          <a:xfrm>
            <a:off x="1403648" y="1844824"/>
            <a:ext cx="6527006" cy="435133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152400" dist="1016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3" descr="C:\Users\Pat\Downloads\Desktop 2\Desktop\Desktop\Desktop\Desktop\Desktop\Desktop\Desktop\Desktop\Desktop\Desktop\Desktop\Desktop\Desktop\Desktop\Desktop\Desktop\Desktop\Desktop\Desktop\Desktop\Desktop\Desktop\Josh Lewis\0016040.JPG"/>
          <p:cNvPicPr>
            <a:picLocks noChangeAspect="1" noChangeArrowheads="1"/>
          </p:cNvPicPr>
          <p:nvPr/>
        </p:nvPicPr>
        <p:blipFill>
          <a:blip r:embed="rId4"/>
          <a:srcRect l="17250" t="11147" r="18193" b="9872"/>
          <a:stretch>
            <a:fillRect/>
          </a:stretch>
        </p:blipFill>
        <p:spPr bwMode="auto">
          <a:xfrm>
            <a:off x="2771800" y="2043348"/>
            <a:ext cx="5544616" cy="451087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/>
          <a:srcRect l="49516" t="17854" r="3365" b="32784"/>
          <a:stretch>
            <a:fillRect/>
          </a:stretch>
        </p:blipFill>
        <p:spPr bwMode="auto">
          <a:xfrm>
            <a:off x="3779911" y="2276872"/>
            <a:ext cx="5038651" cy="414293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/>
              <a:t>Индуцированный </a:t>
            </a:r>
            <a:r>
              <a:rPr lang="ru-RU" sz="3200" b="1" dirty="0" smtClean="0"/>
              <a:t>астигматизм (12.5%):</a:t>
            </a:r>
            <a:endParaRPr lang="uk-UA" sz="32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Причины: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Чаще всего – плоская линза!</a:t>
            </a:r>
          </a:p>
          <a:p>
            <a:pPr marL="0" indent="0">
              <a:buNone/>
            </a:pPr>
            <a:r>
              <a:rPr lang="ru-RU" b="1" i="1" dirty="0" smtClean="0"/>
              <a:t>Что делать?</a:t>
            </a:r>
            <a:endParaRPr lang="ru-RU" b="1" i="1" dirty="0"/>
          </a:p>
          <a:p>
            <a:r>
              <a:rPr lang="ru-RU" dirty="0"/>
              <a:t>Оптимизация линзы – углубление  </a:t>
            </a:r>
            <a:r>
              <a:rPr lang="en-US" dirty="0"/>
              <a:t>RZD</a:t>
            </a:r>
            <a:endParaRPr lang="ru-RU" dirty="0"/>
          </a:p>
          <a:p>
            <a:r>
              <a:rPr lang="ru-RU" dirty="0"/>
              <a:t>Проверка диаметра роговицы – при диаметре 12 и более мм – заказ индивидуальной линзы – 11мм</a:t>
            </a:r>
            <a:endParaRPr lang="uk-UA" dirty="0"/>
          </a:p>
          <a:p>
            <a:endParaRPr lang="uk-UA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1600" dirty="0" smtClean="0"/>
              <a:t>Индуцированный астигматизм  в 11.3% случаев сочетается с </a:t>
            </a:r>
            <a:r>
              <a:rPr lang="ru-RU" sz="1600" dirty="0" err="1" smtClean="0"/>
              <a:t>эпителиопатией</a:t>
            </a:r>
            <a:r>
              <a:rPr lang="ru-RU" sz="1600" dirty="0" smtClean="0"/>
              <a:t>,</a:t>
            </a:r>
          </a:p>
          <a:p>
            <a:r>
              <a:rPr lang="ru-RU" sz="1600" dirty="0" smtClean="0"/>
              <a:t>Практически всегда сопровождается </a:t>
            </a:r>
            <a:r>
              <a:rPr lang="ru-RU" sz="1600" dirty="0" err="1" smtClean="0"/>
              <a:t>недокорекцией</a:t>
            </a:r>
            <a:endParaRPr lang="en-US" sz="1600" dirty="0" smtClean="0"/>
          </a:p>
          <a:p>
            <a:endParaRPr lang="uk-UA" sz="1600" dirty="0"/>
          </a:p>
        </p:txBody>
      </p:sp>
      <p:pic>
        <p:nvPicPr>
          <p:cNvPr id="7" name="Содержимое 11" descr="Img4998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731775" y="3125398"/>
            <a:ext cx="3682538" cy="2443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3833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ru-RU" dirty="0" smtClean="0"/>
              <a:t>1.7 линзы в процессе оптимизации для каждого глаза</a:t>
            </a:r>
          </a:p>
          <a:p>
            <a:r>
              <a:rPr lang="ru-RU" dirty="0" smtClean="0"/>
              <a:t>3.6 визита в течение 1 месяца</a:t>
            </a:r>
          </a:p>
          <a:p>
            <a:r>
              <a:rPr lang="ru-RU" dirty="0" smtClean="0"/>
              <a:t>2.8% отказов от  коррекции в связи с невозможностью оптимизировать положение линзы и добиться высокого зрения</a:t>
            </a:r>
          </a:p>
          <a:p>
            <a:r>
              <a:rPr lang="ru-RU" dirty="0" smtClean="0"/>
              <a:t>0.7% отказов по желанию пациентов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2961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smtClean="0"/>
              <a:t>Поздние осложнения</a:t>
            </a:r>
            <a:endParaRPr lang="uk-UA" sz="28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56085588"/>
              </p:ext>
            </p:extLst>
          </p:nvPr>
        </p:nvGraphicFramePr>
        <p:xfrm>
          <a:off x="323528" y="1124744"/>
          <a:ext cx="41148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0" y="1295400"/>
            <a:ext cx="4572000" cy="50292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1800" i="1" dirty="0" smtClean="0"/>
              <a:t>         ( </a:t>
            </a:r>
            <a:r>
              <a:rPr lang="ru-RU" sz="1800" i="1" dirty="0"/>
              <a:t>через 4-6 месяцев)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800" i="1" u="sng" dirty="0"/>
              <a:t>Поверхности </a:t>
            </a:r>
            <a:r>
              <a:rPr lang="en-US" sz="1800" i="1" u="sng" dirty="0"/>
              <a:t> </a:t>
            </a:r>
            <a:r>
              <a:rPr lang="ru-RU" sz="1800" i="1" u="sng" dirty="0" smtClean="0"/>
              <a:t>глаза</a:t>
            </a:r>
            <a:r>
              <a:rPr lang="en-US" sz="1800" i="1" u="sng" dirty="0" smtClean="0"/>
              <a:t>  - </a:t>
            </a:r>
            <a:r>
              <a:rPr lang="en-US" sz="1800" dirty="0" smtClean="0"/>
              <a:t>6.24% </a:t>
            </a:r>
            <a:endParaRPr lang="ru-RU" sz="1800" dirty="0"/>
          </a:p>
          <a:p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err="1" smtClean="0"/>
              <a:t>Эпителиопатия</a:t>
            </a:r>
            <a:r>
              <a:rPr lang="en-US" sz="1800" i="1" dirty="0" smtClean="0"/>
              <a:t> 1.8%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Островки </a:t>
            </a:r>
            <a:r>
              <a:rPr lang="ru-RU" sz="1800" i="1" dirty="0" smtClean="0"/>
              <a:t>гиперкератоза</a:t>
            </a:r>
            <a:r>
              <a:rPr lang="en-US" sz="1800" i="1" dirty="0" smtClean="0"/>
              <a:t> 0.01%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Аллергический </a:t>
            </a:r>
            <a:r>
              <a:rPr lang="ru-RU" sz="1800" i="1" dirty="0" smtClean="0"/>
              <a:t>конъюнктивит</a:t>
            </a:r>
            <a:r>
              <a:rPr lang="en-US" sz="1800" i="1" dirty="0" smtClean="0"/>
              <a:t> 1.48%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Инфекционный </a:t>
            </a:r>
            <a:r>
              <a:rPr lang="ru-RU" sz="1800" i="1" dirty="0" smtClean="0"/>
              <a:t>конъюнктивит</a:t>
            </a:r>
            <a:r>
              <a:rPr lang="en-US" sz="1800" i="1" dirty="0" smtClean="0"/>
              <a:t> 0.14%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err="1"/>
              <a:t>Адено</a:t>
            </a:r>
            <a:r>
              <a:rPr lang="ru-RU" sz="1800" i="1" dirty="0"/>
              <a:t>-вирусный </a:t>
            </a:r>
            <a:r>
              <a:rPr lang="ru-RU" sz="1800" i="1" dirty="0" err="1" smtClean="0"/>
              <a:t>кератоконъюнктивит</a:t>
            </a:r>
            <a:r>
              <a:rPr lang="en-US" sz="1800" i="1" dirty="0" smtClean="0"/>
              <a:t> 1.95%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Сухость </a:t>
            </a:r>
            <a:r>
              <a:rPr lang="ru-RU" sz="1800" i="1" dirty="0" smtClean="0"/>
              <a:t>глаз</a:t>
            </a:r>
            <a:r>
              <a:rPr lang="en-US" sz="1800" i="1" dirty="0" smtClean="0"/>
              <a:t> 0.3%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Кольцо </a:t>
            </a:r>
            <a:r>
              <a:rPr lang="ru-RU" sz="1800" i="1" dirty="0" err="1" smtClean="0"/>
              <a:t>Флейшера</a:t>
            </a:r>
            <a:r>
              <a:rPr lang="ru-RU" sz="1800" i="1" dirty="0" smtClean="0"/>
              <a:t>, </a:t>
            </a:r>
            <a:r>
              <a:rPr lang="ru-RU" sz="1800" i="1" dirty="0" err="1" smtClean="0"/>
              <a:t>миелин.волокна</a:t>
            </a:r>
            <a:r>
              <a:rPr lang="ru-RU" sz="1800" i="1" dirty="0" smtClean="0"/>
              <a:t> </a:t>
            </a:r>
            <a:r>
              <a:rPr lang="en-US" sz="1800" i="1" dirty="0" smtClean="0"/>
              <a:t>0.27%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Стерильный </a:t>
            </a:r>
            <a:r>
              <a:rPr lang="ru-RU" sz="1800" i="1" dirty="0" smtClean="0"/>
              <a:t>инфильтрат</a:t>
            </a:r>
            <a:r>
              <a:rPr lang="en-US" sz="1800" i="1" dirty="0" smtClean="0"/>
              <a:t> 0.26%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b="1" i="1" dirty="0" smtClean="0">
                <a:solidFill>
                  <a:srgbClr val="FF0000"/>
                </a:solidFill>
              </a:rPr>
              <a:t>Кератит</a:t>
            </a:r>
            <a:r>
              <a:rPr lang="en-US" sz="1800" b="1" i="1" dirty="0" smtClean="0">
                <a:solidFill>
                  <a:srgbClr val="FF0000"/>
                </a:solidFill>
              </a:rPr>
              <a:t>  0.035%</a:t>
            </a:r>
            <a:r>
              <a:rPr lang="ru-RU" sz="1800" b="1" i="1" dirty="0" smtClean="0">
                <a:solidFill>
                  <a:srgbClr val="FF0000"/>
                </a:solidFill>
              </a:rPr>
              <a:t>(один пациент) </a:t>
            </a:r>
          </a:p>
          <a:p>
            <a:pPr marL="0" indent="0">
              <a:buNone/>
            </a:pPr>
            <a:endParaRPr lang="ru-RU" sz="1800" b="1" i="1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1800" i="1" u="sng" dirty="0"/>
              <a:t>Оптические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 err="1" smtClean="0"/>
              <a:t>Недокоррекция</a:t>
            </a:r>
            <a:r>
              <a:rPr lang="ru-RU" sz="1800" i="1" dirty="0" smtClean="0"/>
              <a:t>  ( более 1.0Д) – 12.4%</a:t>
            </a:r>
            <a:endParaRPr lang="ru-RU" sz="1800" i="1" dirty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i="1" dirty="0"/>
              <a:t>Индуцированный </a:t>
            </a:r>
            <a:r>
              <a:rPr lang="ru-RU" sz="1800" i="1" dirty="0" smtClean="0"/>
              <a:t>астигматизм</a:t>
            </a:r>
            <a:r>
              <a:rPr lang="en-US" sz="1800" i="1" dirty="0" smtClean="0"/>
              <a:t> </a:t>
            </a:r>
            <a:r>
              <a:rPr lang="ru-RU" sz="1800" i="1" dirty="0" smtClean="0"/>
              <a:t> 7.4%</a:t>
            </a:r>
            <a:endParaRPr lang="en-US" sz="1800" i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800" i="1" dirty="0"/>
          </a:p>
        </p:txBody>
      </p:sp>
    </p:spTree>
    <p:extLst>
      <p:ext uri="{BB962C8B-B14F-4D97-AF65-F5344CB8AC3E}">
        <p14:creationId xmlns:p14="http://schemas.microsoft.com/office/powerpoint/2010/main" val="230997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84176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Поздняя </a:t>
            </a:r>
            <a:r>
              <a:rPr lang="ru-RU" sz="2800" dirty="0" err="1" smtClean="0"/>
              <a:t>эпителиопатия</a:t>
            </a:r>
            <a:r>
              <a:rPr lang="ru-RU" sz="2800" dirty="0" smtClean="0"/>
              <a:t> 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1800" dirty="0"/>
              <a:t/>
            </a:r>
            <a:br>
              <a:rPr lang="ru-RU" sz="1800" dirty="0"/>
            </a:b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3754760" cy="5343872"/>
          </a:xfrm>
        </p:spPr>
        <p:txBody>
          <a:bodyPr/>
          <a:lstStyle/>
          <a:p>
            <a:pPr marL="0" indent="0">
              <a:buNone/>
            </a:pPr>
            <a:r>
              <a:rPr lang="ru-RU" sz="1800" b="1" i="1" dirty="0" smtClean="0"/>
              <a:t>Причины?</a:t>
            </a:r>
          </a:p>
          <a:p>
            <a:r>
              <a:rPr lang="ru-RU" sz="1800" dirty="0" smtClean="0"/>
              <a:t>Грязные </a:t>
            </a:r>
            <a:r>
              <a:rPr lang="ru-RU" sz="1800" dirty="0"/>
              <a:t>линзы</a:t>
            </a:r>
          </a:p>
          <a:p>
            <a:r>
              <a:rPr lang="ru-RU" sz="1800" dirty="0" smtClean="0"/>
              <a:t>Нестабильность линзы</a:t>
            </a:r>
          </a:p>
          <a:p>
            <a:r>
              <a:rPr lang="ru-RU" sz="1800" dirty="0" err="1"/>
              <a:t>Гиперкоррекция</a:t>
            </a:r>
            <a:r>
              <a:rPr lang="ru-RU" sz="1800" dirty="0"/>
              <a:t> </a:t>
            </a:r>
            <a:r>
              <a:rPr lang="en-US" sz="1800" dirty="0"/>
              <a:t>O/L</a:t>
            </a:r>
          </a:p>
          <a:p>
            <a:r>
              <a:rPr lang="ru-RU" sz="1800" dirty="0" err="1" smtClean="0"/>
              <a:t>Перенашивание</a:t>
            </a:r>
            <a:r>
              <a:rPr lang="ru-RU" sz="1800" dirty="0" smtClean="0"/>
              <a:t> линз</a:t>
            </a:r>
          </a:p>
          <a:p>
            <a:r>
              <a:rPr lang="ru-RU" sz="1800" dirty="0" smtClean="0"/>
              <a:t>Индивидуальная повышенная чувствительность роговицы</a:t>
            </a:r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ru-RU" sz="1800" b="1" i="1" dirty="0" smtClean="0"/>
              <a:t>Что делать?</a:t>
            </a:r>
          </a:p>
          <a:p>
            <a:r>
              <a:rPr lang="ru-RU" sz="1800" dirty="0" smtClean="0"/>
              <a:t>Правильный уход  за линзами</a:t>
            </a:r>
          </a:p>
          <a:p>
            <a:r>
              <a:rPr lang="en-US" sz="1800" b="1" i="1" dirty="0" err="1" smtClean="0"/>
              <a:t>Men</a:t>
            </a:r>
            <a:r>
              <a:rPr lang="en-US" sz="1800" b="1" i="1" dirty="0" err="1"/>
              <a:t>i</a:t>
            </a:r>
            <a:r>
              <a:rPr lang="en-US" sz="1800" b="1" i="1" dirty="0" err="1" smtClean="0"/>
              <a:t>com</a:t>
            </a:r>
            <a:r>
              <a:rPr lang="en-US" sz="1800" b="1" i="1" dirty="0" smtClean="0"/>
              <a:t> </a:t>
            </a:r>
            <a:r>
              <a:rPr lang="en-US" sz="1800" b="1" i="1" dirty="0" err="1" smtClean="0"/>
              <a:t>Dk</a:t>
            </a:r>
            <a:r>
              <a:rPr lang="en-US" sz="1800" b="1" i="1" dirty="0" smtClean="0"/>
              <a:t>/T 160</a:t>
            </a:r>
            <a:r>
              <a:rPr lang="ru-RU" sz="1800" dirty="0"/>
              <a:t> </a:t>
            </a:r>
            <a:r>
              <a:rPr lang="ru-RU" sz="1800" dirty="0" smtClean="0"/>
              <a:t>максимальная газопроницаемость среди всех материалов!</a:t>
            </a:r>
            <a:endParaRPr lang="ru-RU" sz="1800" b="1" i="1" dirty="0" smtClean="0"/>
          </a:p>
          <a:p>
            <a:endParaRPr lang="ru-RU" sz="1800" dirty="0"/>
          </a:p>
          <a:p>
            <a:endParaRPr lang="uk-UA" sz="1800" dirty="0"/>
          </a:p>
        </p:txBody>
      </p:sp>
      <p:pic>
        <p:nvPicPr>
          <p:cNvPr id="5" name="Picture 2" descr="C:\Users\Public\Pictures\Img499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980728"/>
            <a:ext cx="2582146" cy="2520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rc_mi" descr="http://www.zveryshki.ru/uploads/oldimages/thumbs/1175708317_mylo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789040"/>
            <a:ext cx="3384376" cy="22094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22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>                        </a:t>
            </a:r>
            <a:r>
              <a:rPr lang="ru-RU" sz="2800" dirty="0" smtClean="0"/>
              <a:t>Конъюнктивиты</a:t>
            </a:r>
            <a:br>
              <a:rPr lang="ru-RU" sz="2800" dirty="0" smtClean="0"/>
            </a:b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692696"/>
            <a:ext cx="4038600" cy="5631904"/>
          </a:xfrm>
        </p:spPr>
        <p:txBody>
          <a:bodyPr>
            <a:normAutofit fontScale="92500" lnSpcReduction="20000"/>
          </a:bodyPr>
          <a:lstStyle/>
          <a:p>
            <a:r>
              <a:rPr lang="ru-RU" sz="2000" i="1" dirty="0" smtClean="0"/>
              <a:t>Аллергический конъюнктивит  - </a:t>
            </a:r>
          </a:p>
          <a:p>
            <a:pPr marL="0" indent="0">
              <a:buNone/>
            </a:pPr>
            <a:r>
              <a:rPr lang="ru-RU" sz="2000" i="1" dirty="0"/>
              <a:t> </a:t>
            </a:r>
            <a:r>
              <a:rPr lang="ru-RU" sz="2000" i="1" dirty="0" smtClean="0"/>
              <a:t>-</a:t>
            </a:r>
            <a:r>
              <a:rPr lang="ru-RU" sz="1200" i="1" dirty="0" smtClean="0"/>
              <a:t>тщательный </a:t>
            </a:r>
            <a:r>
              <a:rPr lang="ru-RU" sz="1200" i="1" dirty="0"/>
              <a:t>сбор анамнеза,</a:t>
            </a:r>
          </a:p>
          <a:p>
            <a:pPr marL="0" indent="0">
              <a:buNone/>
            </a:pPr>
            <a:r>
              <a:rPr lang="ru-RU" sz="1200" i="1" dirty="0"/>
              <a:t> </a:t>
            </a:r>
            <a:r>
              <a:rPr lang="ru-RU" sz="1200" i="1" dirty="0" smtClean="0"/>
              <a:t>- </a:t>
            </a:r>
            <a:r>
              <a:rPr lang="ru-RU" sz="1200" i="1" dirty="0"/>
              <a:t>профилактическое лечение, </a:t>
            </a:r>
          </a:p>
          <a:p>
            <a:pPr marL="0" indent="0">
              <a:buNone/>
            </a:pPr>
            <a:r>
              <a:rPr lang="ru-RU" sz="1200" i="1" dirty="0"/>
              <a:t>  </a:t>
            </a:r>
            <a:r>
              <a:rPr lang="ru-RU" sz="1200" i="1" dirty="0" smtClean="0"/>
              <a:t>-правильная </a:t>
            </a:r>
            <a:r>
              <a:rPr lang="ru-RU" sz="1200" i="1" dirty="0"/>
              <a:t>профилактика, </a:t>
            </a:r>
          </a:p>
          <a:p>
            <a:pPr marL="0" indent="0">
              <a:buNone/>
            </a:pPr>
            <a:r>
              <a:rPr lang="ru-RU" sz="1200" i="1" dirty="0"/>
              <a:t> </a:t>
            </a:r>
            <a:r>
              <a:rPr lang="ru-RU" sz="1200" i="1" dirty="0" smtClean="0"/>
              <a:t>- </a:t>
            </a:r>
            <a:r>
              <a:rPr lang="ru-RU" sz="1200" i="1" dirty="0"/>
              <a:t>чистка поверхности </a:t>
            </a:r>
            <a:r>
              <a:rPr lang="ru-RU" sz="1200" i="1" dirty="0" smtClean="0"/>
              <a:t>линз</a:t>
            </a:r>
          </a:p>
          <a:p>
            <a:pPr marL="0" indent="0">
              <a:buNone/>
            </a:pPr>
            <a:r>
              <a:rPr lang="ru-RU" sz="1200" i="1" dirty="0" smtClean="0"/>
              <a:t>-лечение дисфункции </a:t>
            </a:r>
            <a:r>
              <a:rPr lang="ru-RU" sz="1200" i="1" dirty="0" err="1" smtClean="0"/>
              <a:t>мейбомиевых</a:t>
            </a:r>
            <a:r>
              <a:rPr lang="ru-RU" sz="1200" i="1" dirty="0" smtClean="0"/>
              <a:t> желез</a:t>
            </a:r>
          </a:p>
          <a:p>
            <a:r>
              <a:rPr lang="ru-RU" sz="2000" i="1" dirty="0" smtClean="0"/>
              <a:t>Аденовирусный </a:t>
            </a:r>
            <a:r>
              <a:rPr lang="ru-RU" sz="2000" i="1" dirty="0" err="1" smtClean="0"/>
              <a:t>керато</a:t>
            </a:r>
            <a:r>
              <a:rPr lang="ru-RU" sz="2000" i="1" dirty="0" smtClean="0"/>
              <a:t>-конъюнктивит-</a:t>
            </a:r>
          </a:p>
          <a:p>
            <a:pPr marL="0" indent="0">
              <a:buNone/>
            </a:pPr>
            <a:r>
              <a:rPr lang="ru-RU" sz="1200" i="1" dirty="0" smtClean="0"/>
              <a:t> - отказ от пользования линзами в период болезни простудными и детскими инфекционными заболеваниями</a:t>
            </a:r>
          </a:p>
          <a:p>
            <a:pPr marL="0" indent="0">
              <a:buNone/>
            </a:pPr>
            <a:r>
              <a:rPr lang="ru-RU" sz="1200" i="1" dirty="0" smtClean="0"/>
              <a:t>-при аденовирусном </a:t>
            </a:r>
            <a:r>
              <a:rPr lang="ru-RU" sz="1200" i="1" dirty="0" err="1" smtClean="0"/>
              <a:t>керато</a:t>
            </a:r>
            <a:r>
              <a:rPr lang="ru-RU" sz="1200" i="1" dirty="0" smtClean="0"/>
              <a:t>-конъюнктивите – длительное лечение, отказ от линз не менее чем на 1 месяц.</a:t>
            </a:r>
          </a:p>
          <a:p>
            <a:pPr marL="0" indent="0">
              <a:buNone/>
            </a:pPr>
            <a:r>
              <a:rPr lang="ru-RU" sz="1200" i="1" dirty="0" smtClean="0"/>
              <a:t>-в дальнейшем – пользование увлажняющими препаратами, лечение синдрома сухого глаза,</a:t>
            </a:r>
          </a:p>
          <a:p>
            <a:pPr marL="0" indent="0">
              <a:buNone/>
            </a:pPr>
            <a:r>
              <a:rPr lang="ru-RU" sz="1200" i="1" dirty="0" smtClean="0"/>
              <a:t>- глубокая очистка линз </a:t>
            </a:r>
            <a:r>
              <a:rPr lang="ru-RU" sz="1200" i="1" dirty="0" err="1" smtClean="0"/>
              <a:t>пероксидными</a:t>
            </a:r>
            <a:r>
              <a:rPr lang="ru-RU" sz="1200" i="1" dirty="0" smtClean="0"/>
              <a:t> растворами</a:t>
            </a:r>
          </a:p>
          <a:p>
            <a:pPr marL="0" indent="0">
              <a:buNone/>
            </a:pPr>
            <a:endParaRPr lang="ru-RU" sz="1200" i="1" dirty="0" smtClean="0"/>
          </a:p>
          <a:p>
            <a:r>
              <a:rPr lang="ru-RU" sz="2000" i="1" dirty="0" smtClean="0"/>
              <a:t>Инфекционный конъюнктивит</a:t>
            </a:r>
          </a:p>
          <a:p>
            <a:pPr>
              <a:buFontTx/>
              <a:buChar char="-"/>
            </a:pPr>
            <a:r>
              <a:rPr lang="ru-RU" sz="1200" i="1" dirty="0" smtClean="0"/>
              <a:t>инструктаж пользователей об уходе за линзами, смене контейнеров и растворов.</a:t>
            </a:r>
            <a:endParaRPr lang="en-US" sz="1200" i="1" dirty="0" smtClean="0"/>
          </a:p>
          <a:p>
            <a:pPr>
              <a:buFontTx/>
              <a:buChar char="-"/>
            </a:pPr>
            <a:endParaRPr lang="en-US" sz="1200" i="1" dirty="0"/>
          </a:p>
          <a:p>
            <a:r>
              <a:rPr lang="en-US" sz="2000" i="1" dirty="0" smtClean="0"/>
              <a:t>CLARE (contact lens acute red eye)</a:t>
            </a:r>
          </a:p>
          <a:p>
            <a:pPr marL="0" indent="0">
              <a:buNone/>
            </a:pPr>
            <a:r>
              <a:rPr lang="ru-RU" sz="1400" dirty="0" smtClean="0"/>
              <a:t>     </a:t>
            </a:r>
            <a:r>
              <a:rPr lang="ru-RU" sz="1300" i="1" dirty="0" smtClean="0"/>
              <a:t>-   гипоксия</a:t>
            </a:r>
          </a:p>
          <a:p>
            <a:pPr>
              <a:buFontTx/>
              <a:buChar char="-"/>
            </a:pPr>
            <a:r>
              <a:rPr lang="ru-RU" sz="1300" i="1" dirty="0"/>
              <a:t>т</a:t>
            </a:r>
            <a:r>
              <a:rPr lang="ru-RU" sz="1300" i="1" dirty="0" smtClean="0"/>
              <a:t>оксический эффект</a:t>
            </a:r>
          </a:p>
          <a:p>
            <a:pPr>
              <a:buFontTx/>
              <a:buChar char="-"/>
            </a:pPr>
            <a:r>
              <a:rPr lang="ru-RU" sz="1300" i="1" dirty="0"/>
              <a:t>м</a:t>
            </a:r>
            <a:r>
              <a:rPr lang="ru-RU" sz="1300" i="1" dirty="0" smtClean="0"/>
              <a:t>еханическое раздражение</a:t>
            </a:r>
          </a:p>
          <a:p>
            <a:pPr marL="0" indent="0">
              <a:buNone/>
            </a:pPr>
            <a:endParaRPr lang="ru-RU" sz="1300" i="1" dirty="0"/>
          </a:p>
          <a:p>
            <a:pPr marL="0" indent="0">
              <a:buNone/>
            </a:pPr>
            <a:endParaRPr lang="ru-RU" sz="2000" i="1" dirty="0"/>
          </a:p>
          <a:p>
            <a:endParaRPr lang="ru-RU" sz="2000" i="1" dirty="0" smtClean="0"/>
          </a:p>
          <a:p>
            <a:pPr marL="0" indent="0">
              <a:buNone/>
            </a:pPr>
            <a:endParaRPr lang="ru-RU" sz="1200" i="1" dirty="0" smtClean="0"/>
          </a:p>
          <a:p>
            <a:endParaRPr lang="uk-UA" sz="1800" i="1" dirty="0"/>
          </a:p>
        </p:txBody>
      </p:sp>
      <p:pic>
        <p:nvPicPr>
          <p:cNvPr id="8" name="Объект 7" descr="http://www.siliconehydrogels.org/images_old/editorials/images/images/debgraph1.jpg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175000" cy="210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glazkakalmaz.ru/wp-content/uploads/2014/12/Subepithelial_mucinous_corneal_dystrophy_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12976"/>
            <a:ext cx="2444552" cy="16195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://ladyvenus.ru/uploads/uploaded_images/users/user9197/red-eyes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395" y="4653136"/>
            <a:ext cx="2923977" cy="18114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935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Инфильтраты</a:t>
            </a:r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052737"/>
            <a:ext cx="4040188" cy="576064"/>
          </a:xfrm>
        </p:spPr>
        <p:txBody>
          <a:bodyPr/>
          <a:lstStyle/>
          <a:p>
            <a:r>
              <a:rPr lang="ru-RU" dirty="0" smtClean="0"/>
              <a:t>Стерильные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28800"/>
            <a:ext cx="4040188" cy="44973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000" b="1" i="1" dirty="0" smtClean="0"/>
              <a:t>Инфильтраты от 0.75 до 1.0мм в зоне 6 мм от центра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b="1" i="1" dirty="0" smtClean="0"/>
              <a:t>Минимальная либо нет реакции и боли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000" b="1" i="1" dirty="0" smtClean="0"/>
              <a:t>Нет отделяемого</a:t>
            </a:r>
            <a:endParaRPr lang="en-US" sz="2000" b="1" i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800" b="1" i="1" dirty="0">
                <a:solidFill>
                  <a:srgbClr val="FF0000"/>
                </a:solidFill>
              </a:rPr>
              <a:t>Если назначаются кортикостероиды – смотреть каждый день</a:t>
            </a:r>
            <a:endParaRPr lang="uk-UA" sz="1800" b="1" i="1" dirty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endParaRPr lang="uk-UA" sz="2000" b="1" i="1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24745"/>
            <a:ext cx="4041775" cy="504055"/>
          </a:xfrm>
        </p:spPr>
        <p:txBody>
          <a:bodyPr>
            <a:normAutofit/>
          </a:bodyPr>
          <a:lstStyle/>
          <a:p>
            <a:r>
              <a:rPr lang="ru-RU" dirty="0" smtClean="0"/>
              <a:t>Бактериальные</a:t>
            </a:r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628800"/>
            <a:ext cx="4041775" cy="4497363"/>
          </a:xfrm>
        </p:spPr>
        <p:txBody>
          <a:bodyPr/>
          <a:lstStyle/>
          <a:p>
            <a:r>
              <a:rPr lang="ru-RU" sz="2000" b="1" i="1" dirty="0" smtClean="0"/>
              <a:t>1+инфильтратов более 2 мм в диаметре</a:t>
            </a:r>
          </a:p>
          <a:p>
            <a:r>
              <a:rPr lang="ru-RU" sz="2000" b="1" i="1" dirty="0" err="1" smtClean="0"/>
              <a:t>Мукозное</a:t>
            </a:r>
            <a:r>
              <a:rPr lang="ru-RU" sz="2000" b="1" i="1" dirty="0" smtClean="0"/>
              <a:t> отделяемое</a:t>
            </a:r>
          </a:p>
          <a:p>
            <a:r>
              <a:rPr lang="ru-RU" sz="2000" b="1" i="1" dirty="0" smtClean="0"/>
              <a:t>Реакция в передней камере</a:t>
            </a:r>
          </a:p>
          <a:p>
            <a:r>
              <a:rPr lang="ru-RU" sz="2000" b="1" i="1" dirty="0" smtClean="0"/>
              <a:t>Роговичный синдром</a:t>
            </a:r>
            <a:endParaRPr lang="uk-UA" sz="2000" b="1" i="1" dirty="0"/>
          </a:p>
        </p:txBody>
      </p:sp>
      <p:pic>
        <p:nvPicPr>
          <p:cNvPr id="7" name="Объект 4" descr="http://eyes-simply.com/kontakt%20lins/oslogneniya09_clip_image002.gif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365104"/>
            <a:ext cx="2775967" cy="1933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www.vseozrenii.ru/upload/medialibrary/806/keratit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77073"/>
            <a:ext cx="2808312" cy="182267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1369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Кератиты</a:t>
            </a:r>
            <a:endParaRPr lang="uk-UA" dirty="0"/>
          </a:p>
        </p:txBody>
      </p:sp>
      <p:pic>
        <p:nvPicPr>
          <p:cNvPr id="5" name="Объект 4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84052"/>
            <a:ext cx="4038600" cy="338437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355976" y="1484784"/>
            <a:ext cx="4176464" cy="469217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1600" b="1" i="1" dirty="0" smtClean="0"/>
              <a:t>               </a:t>
            </a:r>
            <a:r>
              <a:rPr lang="en-US" sz="1600" b="1" i="1" dirty="0" smtClean="0"/>
              <a:t>Jung LO</a:t>
            </a:r>
            <a:r>
              <a:rPr lang="ru-RU" sz="1600" b="1" i="1" dirty="0"/>
              <a:t>.</a:t>
            </a:r>
            <a:r>
              <a:rPr lang="en-US" sz="1600" b="1" i="1" dirty="0" smtClean="0"/>
              <a:t>, 2016</a:t>
            </a:r>
            <a:endParaRPr lang="ru-RU" sz="1600" b="1" i="1" dirty="0" smtClean="0"/>
          </a:p>
          <a:p>
            <a:pPr marL="0" indent="0">
              <a:buNone/>
            </a:pPr>
            <a:r>
              <a:rPr lang="ru-RU" sz="1600" u="sng" dirty="0" smtClean="0"/>
              <a:t>Перед началом пользования линзами:</a:t>
            </a:r>
            <a:endParaRPr lang="en-US" sz="1600" u="sng" dirty="0"/>
          </a:p>
          <a:p>
            <a:pPr>
              <a:buFont typeface="Wingdings" panose="05000000000000000000" pitchFamily="2" charset="2"/>
              <a:buChar char="ü"/>
            </a:pPr>
            <a:r>
              <a:rPr lang="ru-RU" sz="1600" dirty="0" smtClean="0"/>
              <a:t>Наличие </a:t>
            </a:r>
            <a:r>
              <a:rPr lang="ru-RU" sz="1600" dirty="0" err="1" smtClean="0"/>
              <a:t>эпидермального</a:t>
            </a:r>
            <a:r>
              <a:rPr lang="ru-RU" sz="1600" dirty="0" smtClean="0"/>
              <a:t> стафилококка до начала коррекции – 9.3%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1600" dirty="0" smtClean="0"/>
              <a:t>Характер носительства флоры на </a:t>
            </a:r>
            <a:r>
              <a:rPr lang="ru-RU" sz="1600" dirty="0" err="1" smtClean="0"/>
              <a:t>периорбитальных</a:t>
            </a:r>
            <a:r>
              <a:rPr lang="ru-RU" sz="1600" dirty="0" smtClean="0"/>
              <a:t> тканях </a:t>
            </a:r>
            <a:r>
              <a:rPr lang="ru-RU" sz="1600" dirty="0" err="1" smtClean="0"/>
              <a:t>соотвествует</a:t>
            </a:r>
            <a:r>
              <a:rPr lang="ru-RU" sz="1600" dirty="0" smtClean="0"/>
              <a:t>  флоре на контейнере и линзах.</a:t>
            </a:r>
            <a:r>
              <a:rPr lang="en-US" sz="1600" b="1" i="1" dirty="0" smtClean="0"/>
              <a:t>       </a:t>
            </a:r>
            <a:r>
              <a:rPr lang="ru-RU" sz="1600" b="1" i="1" dirty="0" smtClean="0"/>
              <a:t> </a:t>
            </a:r>
          </a:p>
          <a:p>
            <a:pPr marL="0" indent="0">
              <a:buNone/>
            </a:pPr>
            <a:r>
              <a:rPr lang="ru-RU" sz="1600" b="1" i="1" dirty="0" smtClean="0"/>
              <a:t>В </a:t>
            </a:r>
            <a:r>
              <a:rPr lang="ru-RU" sz="1600" b="1" i="1" dirty="0"/>
              <a:t>54% не было роста флоры в посевах.</a:t>
            </a:r>
            <a:r>
              <a:rPr lang="en-US" sz="1600" b="1" i="1" dirty="0" smtClean="0"/>
              <a:t>     </a:t>
            </a:r>
          </a:p>
          <a:p>
            <a:pPr marL="0" indent="0">
              <a:buNone/>
            </a:pPr>
            <a:r>
              <a:rPr lang="en-US" sz="1600" b="1" i="1" dirty="0"/>
              <a:t> </a:t>
            </a:r>
            <a:r>
              <a:rPr lang="en-US" sz="1600" b="1" i="1" dirty="0" smtClean="0"/>
              <a:t>            </a:t>
            </a:r>
            <a:endParaRPr lang="ru-RU" sz="1600" b="1" i="1" dirty="0" smtClean="0"/>
          </a:p>
          <a:p>
            <a:pPr marL="0" indent="0">
              <a:buNone/>
            </a:pPr>
            <a:r>
              <a:rPr lang="ru-RU" sz="1600" b="1" i="1" dirty="0"/>
              <a:t> </a:t>
            </a:r>
            <a:r>
              <a:rPr lang="ru-RU" sz="1600" b="1" i="1" dirty="0" smtClean="0"/>
              <a:t>                 </a:t>
            </a:r>
            <a:r>
              <a:rPr lang="en-US" sz="1600" b="1" i="1" dirty="0" smtClean="0"/>
              <a:t> Cho P.,2009</a:t>
            </a:r>
            <a:endParaRPr lang="ru-RU" sz="1600" b="1" i="1" dirty="0" smtClean="0"/>
          </a:p>
          <a:p>
            <a:pPr marL="0" indent="0">
              <a:buNone/>
            </a:pPr>
            <a:r>
              <a:rPr lang="ru-RU" sz="1600" u="sng" dirty="0"/>
              <a:t>У</a:t>
            </a:r>
            <a:r>
              <a:rPr lang="ru-RU" sz="1600" u="sng" dirty="0" smtClean="0"/>
              <a:t>ровень контаминации  через 6 месяцев пользования линзами</a:t>
            </a:r>
            <a:r>
              <a:rPr lang="en-US" sz="1600" u="sng" dirty="0" smtClean="0"/>
              <a:t>:</a:t>
            </a:r>
          </a:p>
          <a:p>
            <a:pPr marL="0" indent="0">
              <a:buNone/>
            </a:pPr>
            <a:r>
              <a:rPr lang="ru-RU" sz="1600" dirty="0" smtClean="0"/>
              <a:t> -     линзы </a:t>
            </a:r>
            <a:r>
              <a:rPr lang="en-US" sz="1600" dirty="0" smtClean="0"/>
              <a:t>29%</a:t>
            </a:r>
            <a:r>
              <a:rPr lang="ru-RU" sz="1600" dirty="0" smtClean="0"/>
              <a:t>,</a:t>
            </a:r>
          </a:p>
          <a:p>
            <a:pPr marL="0" indent="0">
              <a:buNone/>
            </a:pPr>
            <a:r>
              <a:rPr lang="ru-RU" sz="1600" dirty="0"/>
              <a:t> </a:t>
            </a:r>
            <a:r>
              <a:rPr lang="ru-RU" sz="1600" dirty="0" smtClean="0"/>
              <a:t>-     растворы и искусственная слеза – 33%</a:t>
            </a:r>
          </a:p>
          <a:p>
            <a:pPr>
              <a:buFontTx/>
              <a:buChar char="-"/>
            </a:pPr>
            <a:r>
              <a:rPr lang="ru-RU" sz="1600" dirty="0" smtClean="0"/>
              <a:t>контейнер – 34%,</a:t>
            </a:r>
          </a:p>
          <a:p>
            <a:pPr>
              <a:buFontTx/>
              <a:buChar char="-"/>
            </a:pPr>
            <a:r>
              <a:rPr lang="ru-RU" sz="1600" dirty="0" smtClean="0"/>
              <a:t>манипулятор  -46%</a:t>
            </a:r>
          </a:p>
          <a:p>
            <a:pPr>
              <a:buFontTx/>
              <a:buChar char="-"/>
            </a:pPr>
            <a:r>
              <a:rPr lang="ru-RU" sz="1600" dirty="0"/>
              <a:t>ф</a:t>
            </a:r>
            <a:r>
              <a:rPr lang="ru-RU" sz="1600" dirty="0" smtClean="0"/>
              <a:t>лора контейнера и линз совпадают</a:t>
            </a:r>
          </a:p>
          <a:p>
            <a:pPr>
              <a:buFontTx/>
              <a:buChar char="-"/>
            </a:pPr>
            <a:r>
              <a:rPr lang="ru-RU" sz="1600" dirty="0" smtClean="0"/>
              <a:t>контаминация выглядит как кратковременная ситуация </a:t>
            </a:r>
          </a:p>
          <a:p>
            <a:pPr>
              <a:buFontTx/>
              <a:buChar char="-"/>
            </a:pPr>
            <a:endParaRPr lang="ru-RU" sz="1600" dirty="0"/>
          </a:p>
          <a:p>
            <a:pPr>
              <a:buFont typeface="Wingdings" panose="05000000000000000000" pitchFamily="2" charset="2"/>
              <a:buChar char="ü"/>
            </a:pPr>
            <a:endParaRPr lang="ru-RU" sz="1600" dirty="0" smtClean="0"/>
          </a:p>
          <a:p>
            <a:pPr>
              <a:buFont typeface="Wingdings" panose="05000000000000000000" pitchFamily="2" charset="2"/>
              <a:buChar char="ü"/>
            </a:pPr>
            <a:endParaRPr lang="uk-UA" sz="1600" dirty="0"/>
          </a:p>
        </p:txBody>
      </p:sp>
      <p:pic>
        <p:nvPicPr>
          <p:cNvPr id="6" name="Рисунок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86855"/>
            <a:ext cx="3024336" cy="5071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98898"/>
            <a:ext cx="2880320" cy="475910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151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uk-UA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6633"/>
            <a:ext cx="4040188" cy="1080120"/>
          </a:xfrm>
        </p:spPr>
        <p:txBody>
          <a:bodyPr/>
          <a:lstStyle/>
          <a:p>
            <a:r>
              <a:rPr lang="ru-RU" dirty="0" smtClean="0"/>
              <a:t>Причины кератитов	</a:t>
            </a:r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196752"/>
            <a:ext cx="4040188" cy="492941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Неправильный подбор линз</a:t>
            </a:r>
          </a:p>
          <a:p>
            <a:r>
              <a:rPr lang="ru-RU" sz="2000" dirty="0" smtClean="0"/>
              <a:t>Низкий уровень кислородной трансмиссии</a:t>
            </a:r>
          </a:p>
          <a:p>
            <a:r>
              <a:rPr lang="ru-RU" sz="2000" dirty="0" smtClean="0"/>
              <a:t>Недостаток обучения врачей и пользователей</a:t>
            </a:r>
          </a:p>
          <a:p>
            <a:r>
              <a:rPr lang="ru-RU" sz="2000" dirty="0" smtClean="0"/>
              <a:t>Плохой уход за линзами и несвоевременная смена</a:t>
            </a:r>
          </a:p>
          <a:p>
            <a:r>
              <a:rPr lang="ru-RU" sz="2000" dirty="0" smtClean="0"/>
              <a:t>Нарушение режима наблюдения</a:t>
            </a:r>
            <a:endParaRPr lang="uk-UA" sz="20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6633"/>
            <a:ext cx="4041775" cy="1080120"/>
          </a:xfrm>
        </p:spPr>
        <p:txBody>
          <a:bodyPr/>
          <a:lstStyle/>
          <a:p>
            <a:r>
              <a:rPr lang="ru-RU" dirty="0" smtClean="0"/>
              <a:t>Группы риска кератитов:</a:t>
            </a:r>
            <a:endParaRPr lang="uk-UA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196752"/>
            <a:ext cx="4041775" cy="4929411"/>
          </a:xfrm>
        </p:spPr>
        <p:txBody>
          <a:bodyPr>
            <a:noAutofit/>
          </a:bodyPr>
          <a:lstStyle/>
          <a:p>
            <a:r>
              <a:rPr lang="ru-RU" sz="2000" dirty="0"/>
              <a:t>К</a:t>
            </a:r>
            <a:r>
              <a:rPr lang="ru-RU" sz="2000" dirty="0" smtClean="0"/>
              <a:t>урильщики</a:t>
            </a:r>
            <a:r>
              <a:rPr lang="ru-RU" sz="2000" dirty="0"/>
              <a:t>, </a:t>
            </a:r>
            <a:endParaRPr lang="ru-RU" sz="2000" dirty="0" smtClean="0"/>
          </a:p>
          <a:p>
            <a:r>
              <a:rPr lang="ru-RU" sz="2000" dirty="0" err="1" smtClean="0"/>
              <a:t>Ауто</a:t>
            </a:r>
            <a:r>
              <a:rPr lang="ru-RU" sz="2000" dirty="0" smtClean="0"/>
              <a:t>-иммунные </a:t>
            </a:r>
            <a:r>
              <a:rPr lang="ru-RU" sz="2000" dirty="0"/>
              <a:t>заболевания</a:t>
            </a:r>
            <a:r>
              <a:rPr lang="ru-RU" sz="2000" dirty="0" smtClean="0"/>
              <a:t>!!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Л</a:t>
            </a:r>
            <a:r>
              <a:rPr lang="ru-RU" sz="2000" dirty="0" smtClean="0"/>
              <a:t>юди </a:t>
            </a:r>
            <a:r>
              <a:rPr lang="ru-RU" sz="2000" dirty="0"/>
              <a:t>с низким социальным уровнем, </a:t>
            </a:r>
            <a:endParaRPr lang="ru-RU" sz="2000" dirty="0" smtClean="0"/>
          </a:p>
          <a:p>
            <a:r>
              <a:rPr lang="ru-RU" sz="2000" dirty="0" smtClean="0"/>
              <a:t>Диабетики,</a:t>
            </a:r>
          </a:p>
          <a:p>
            <a:r>
              <a:rPr lang="ru-RU" sz="2000" dirty="0" smtClean="0"/>
              <a:t> </a:t>
            </a:r>
            <a:r>
              <a:rPr lang="ru-RU" sz="2000" dirty="0"/>
              <a:t>М</a:t>
            </a:r>
            <a:r>
              <a:rPr lang="ru-RU" sz="2000" dirty="0" smtClean="0"/>
              <a:t>ужчины</a:t>
            </a:r>
            <a:r>
              <a:rPr lang="ru-RU" sz="2000" dirty="0"/>
              <a:t>, </a:t>
            </a:r>
            <a:endParaRPr lang="ru-RU" sz="2000" dirty="0" smtClean="0"/>
          </a:p>
          <a:p>
            <a:r>
              <a:rPr lang="ru-RU" sz="2000" dirty="0"/>
              <a:t>Б</a:t>
            </a:r>
            <a:r>
              <a:rPr lang="ru-RU" sz="2000" dirty="0" smtClean="0"/>
              <a:t>олее </a:t>
            </a:r>
            <a:r>
              <a:rPr lang="ru-RU" sz="2000" dirty="0"/>
              <a:t>молодой контингент,  </a:t>
            </a:r>
            <a:endParaRPr lang="ru-RU" sz="2000" dirty="0" smtClean="0"/>
          </a:p>
          <a:p>
            <a:r>
              <a:rPr lang="ru-RU" sz="2000" dirty="0"/>
              <a:t>С</a:t>
            </a:r>
            <a:r>
              <a:rPr lang="ru-RU" sz="2000" dirty="0" smtClean="0"/>
              <a:t>траны </a:t>
            </a:r>
            <a:r>
              <a:rPr lang="ru-RU" sz="2000" dirty="0"/>
              <a:t>тёплого </a:t>
            </a:r>
            <a:r>
              <a:rPr lang="ru-RU" sz="2000" dirty="0" smtClean="0"/>
              <a:t>климата,</a:t>
            </a:r>
          </a:p>
          <a:p>
            <a:r>
              <a:rPr lang="ru-RU" sz="2000" dirty="0" smtClean="0"/>
              <a:t>Длительный стаж пользования линзами ( 2.7</a:t>
            </a:r>
            <a:r>
              <a:rPr lang="ru-RU" sz="2000" u="sng" dirty="0" smtClean="0"/>
              <a:t>+</a:t>
            </a:r>
            <a:r>
              <a:rPr lang="ru-RU" sz="2000" dirty="0" smtClean="0"/>
              <a:t>2.8 лет)</a:t>
            </a:r>
            <a:endParaRPr lang="uk-UA" sz="20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1141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dirty="0" err="1" smtClean="0"/>
              <a:t>Недокоррекция</a:t>
            </a:r>
            <a:r>
              <a:rPr lang="ru-RU" sz="2800" dirty="0" smtClean="0"/>
              <a:t> и индуцированный астигматизм</a:t>
            </a:r>
            <a:endParaRPr lang="uk-UA" sz="28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1600" b="1" dirty="0" err="1" smtClean="0"/>
              <a:t>Недокоррекция</a:t>
            </a:r>
            <a:r>
              <a:rPr lang="ru-RU" sz="1600" b="1" dirty="0" smtClean="0"/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Слабая </a:t>
            </a:r>
            <a:r>
              <a:rPr lang="ru-RU" sz="1600" dirty="0" err="1" smtClean="0"/>
              <a:t>аппланация</a:t>
            </a:r>
            <a:r>
              <a:rPr lang="ru-RU" sz="1600" dirty="0" smtClean="0"/>
              <a:t> (глубокая линза)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Плоская линза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Нестабильная линза</a:t>
            </a:r>
            <a:endParaRPr lang="en-US" sz="16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Высокая близорукость</a:t>
            </a:r>
          </a:p>
          <a:p>
            <a:pPr marL="0" indent="0">
              <a:buNone/>
            </a:pPr>
            <a:endParaRPr lang="ru-RU" sz="1600" dirty="0"/>
          </a:p>
          <a:p>
            <a:pPr>
              <a:buFont typeface="Wingdings" panose="05000000000000000000" pitchFamily="2" charset="2"/>
              <a:buChar char="ü"/>
            </a:pPr>
            <a:r>
              <a:rPr lang="ru-RU" sz="1600" b="1" dirty="0" smtClean="0"/>
              <a:t>Не адекватно подобранная линза: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Чаще плоская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Неправильный диаметр</a:t>
            </a:r>
          </a:p>
          <a:p>
            <a:pPr marL="0" indent="0">
              <a:buNone/>
            </a:pPr>
            <a:endParaRPr lang="ru-RU" sz="16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ru-RU" sz="1600" b="1" dirty="0" smtClean="0"/>
              <a:t>Не адекватно выбранный пациент: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Плоская роговица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Узкая и ригидная глазная щель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Большой роговичный астигматизм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1600" dirty="0" smtClean="0"/>
              <a:t>Преобладание хрусталикового компонента в астигматизме</a:t>
            </a:r>
          </a:p>
          <a:p>
            <a:pPr>
              <a:buFont typeface="Wingdings" panose="05000000000000000000" pitchFamily="2" charset="2"/>
              <a:buChar char="Ø"/>
            </a:pPr>
            <a:endParaRPr lang="uk-UA" sz="1600" dirty="0"/>
          </a:p>
        </p:txBody>
      </p:sp>
      <p:pic>
        <p:nvPicPr>
          <p:cNvPr id="5" name="Содержимое 3" descr="Mansil od dif 2.bmp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63888" y="3302405"/>
            <a:ext cx="2900363" cy="21752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Содержимое 3" descr="Dmitr os1.bmp"/>
          <p:cNvPicPr>
            <a:picLocks noChangeAspect="1"/>
          </p:cNvPicPr>
          <p:nvPr/>
        </p:nvPicPr>
        <p:blipFill>
          <a:blip r:embed="rId3" cstate="print"/>
          <a:srcRect l="9059" t="10595" r="8829" b="6410"/>
          <a:stretch>
            <a:fillRect/>
          </a:stretch>
        </p:blipFill>
        <p:spPr bwMode="auto">
          <a:xfrm>
            <a:off x="5220072" y="1916832"/>
            <a:ext cx="2895641" cy="2195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Содержимое 4" descr="Korsun od 1dif.bmp"/>
          <p:cNvPicPr>
            <a:picLocks noChangeAspect="1"/>
          </p:cNvPicPr>
          <p:nvPr/>
        </p:nvPicPr>
        <p:blipFill>
          <a:blip r:embed="rId4" cstate="print"/>
          <a:srcRect l="19869" t="8893" b="5523"/>
          <a:stretch>
            <a:fillRect/>
          </a:stretch>
        </p:blipFill>
        <p:spPr bwMode="auto">
          <a:xfrm>
            <a:off x="6243505" y="4680548"/>
            <a:ext cx="2448272" cy="2094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1053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altLang="ja-JP" sz="4000" b="1" dirty="0" smtClean="0">
                <a:latin typeface="Times New Roman" pitchFamily="18" charset="0"/>
              </a:rPr>
              <a:t>Выводы:</a:t>
            </a:r>
            <a:br>
              <a:rPr lang="ru-RU" altLang="ja-JP" sz="4000" b="1" dirty="0" smtClean="0">
                <a:latin typeface="Times New Roman" pitchFamily="18" charset="0"/>
              </a:rPr>
            </a:br>
            <a:r>
              <a:rPr lang="ru-RU" altLang="ja-JP" sz="2700" b="1" dirty="0" smtClean="0">
                <a:latin typeface="Times New Roman" pitchFamily="18" charset="0"/>
              </a:rPr>
              <a:t>факторы которые мы можем контролировать</a:t>
            </a:r>
            <a:endParaRPr lang="en-US" altLang="ja-JP" sz="2700" b="1" dirty="0" smtClean="0">
              <a:latin typeface="Times New Roman" pitchFamily="18" charset="0"/>
            </a:endParaRP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Tahoma" pitchFamily="34" charset="0"/>
              <a:buChar char="•"/>
              <a:defRPr/>
            </a:pPr>
            <a:r>
              <a:rPr lang="ru-RU" altLang="ja-JP" dirty="0" smtClean="0"/>
              <a:t>Дизайн линз и качество материала важный фактор профилактики осложнений, связанных с гипоксией и состоянием эпителия.</a:t>
            </a:r>
          </a:p>
          <a:p>
            <a:pPr eaLnBrk="1" hangingPunct="1">
              <a:buFont typeface="Tahoma" pitchFamily="34" charset="0"/>
              <a:buChar char="•"/>
              <a:defRPr/>
            </a:pPr>
            <a:r>
              <a:rPr lang="ru-RU" altLang="ja-JP" dirty="0" smtClean="0"/>
              <a:t>Профессиональный уровень и опыт врача в адекватном подборе </a:t>
            </a:r>
            <a:r>
              <a:rPr lang="ru-RU" altLang="ja-JP" dirty="0" err="1" smtClean="0"/>
              <a:t>ортокератологических</a:t>
            </a:r>
            <a:r>
              <a:rPr lang="ru-RU" altLang="ja-JP" dirty="0" smtClean="0"/>
              <a:t> линз и правильном выборе пациентов</a:t>
            </a:r>
          </a:p>
          <a:p>
            <a:pPr eaLnBrk="1" hangingPunct="1">
              <a:buFont typeface="Tahoma" pitchFamily="34" charset="0"/>
              <a:buChar char="•"/>
              <a:defRPr/>
            </a:pPr>
            <a:r>
              <a:rPr lang="ru-RU" altLang="ja-JP" dirty="0" smtClean="0"/>
              <a:t>Обучение пациентов правилам гигиены и пользования ОК-линзами</a:t>
            </a:r>
          </a:p>
          <a:p>
            <a:pPr eaLnBrk="1" hangingPunct="1">
              <a:buFont typeface="Tahoma" pitchFamily="34" charset="0"/>
              <a:buNone/>
              <a:defRPr/>
            </a:pPr>
            <a:endParaRPr lang="en-US" altLang="ja-JP" dirty="0" smtClean="0"/>
          </a:p>
          <a:p>
            <a:pPr eaLnBrk="1" hangingPunct="1">
              <a:buFontTx/>
              <a:buNone/>
              <a:defRPr/>
            </a:pP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80569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ja-JP" sz="6000" dirty="0">
                <a:latin typeface="Times New Roman" pitchFamily="18" charset="0"/>
              </a:rPr>
              <a:t>Выводы:</a:t>
            </a:r>
            <a:br>
              <a:rPr lang="ru-RU" altLang="ja-JP" sz="6000" dirty="0">
                <a:latin typeface="Times New Roman" pitchFamily="18" charset="0"/>
              </a:rPr>
            </a:br>
            <a:r>
              <a:rPr lang="ru-RU" altLang="ja-JP" sz="2700" b="1" dirty="0">
                <a:latin typeface="Times New Roman" pitchFamily="18" charset="0"/>
              </a:rPr>
              <a:t>факторы которые мы можем </a:t>
            </a:r>
            <a:r>
              <a:rPr lang="ru-RU" altLang="ja-JP" sz="2700" b="1" dirty="0" smtClean="0">
                <a:latin typeface="Times New Roman" pitchFamily="18" charset="0"/>
              </a:rPr>
              <a:t>частично контролировать</a:t>
            </a:r>
            <a:endParaRPr lang="uk-UA" sz="27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Соблюдение пациентом правил пользования ОК-линзами</a:t>
            </a:r>
          </a:p>
          <a:p>
            <a:r>
              <a:rPr lang="ru-RU" dirty="0" smtClean="0"/>
              <a:t>Соблюдение правил гигиены</a:t>
            </a:r>
          </a:p>
          <a:p>
            <a:r>
              <a:rPr lang="ru-RU" dirty="0" smtClean="0"/>
              <a:t>Информированность пациентом о возможных осложнениях</a:t>
            </a:r>
          </a:p>
          <a:p>
            <a:r>
              <a:rPr lang="ru-RU" dirty="0" smtClean="0"/>
              <a:t>Регулярные осмотры у своего врача</a:t>
            </a:r>
          </a:p>
          <a:p>
            <a:r>
              <a:rPr lang="ru-RU" dirty="0" smtClean="0"/>
              <a:t>Своевременная смена линз</a:t>
            </a:r>
          </a:p>
          <a:p>
            <a:r>
              <a:rPr lang="ru-RU" dirty="0" smtClean="0"/>
              <a:t>Пользование только сертифицированными линзами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2305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3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124744"/>
            <a:ext cx="7619365" cy="1008112"/>
          </a:xfrm>
        </p:spPr>
        <p:txBody>
          <a:bodyPr>
            <a:noAutofit/>
          </a:bodyPr>
          <a:lstStyle/>
          <a:p>
            <a:r>
              <a:rPr lang="ru-RU" sz="6000" b="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+mn-lt"/>
              </a:rPr>
              <a:t>Спасибо за Внимание!</a:t>
            </a:r>
            <a:endParaRPr lang="ru-RU" sz="6000" b="0" dirty="0">
              <a:solidFill>
                <a:schemeClr val="accent5">
                  <a:lumMod val="60000"/>
                  <a:lumOff val="4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6021288"/>
            <a:ext cx="3065929" cy="485870"/>
          </a:xfrm>
        </p:spPr>
        <p:txBody>
          <a:bodyPr>
            <a:normAutofit/>
          </a:bodyPr>
          <a:lstStyle/>
          <a:p>
            <a:r>
              <a:rPr lang="en-US" sz="2400" u="sng" dirty="0"/>
              <a:t>http://crt.club/</a:t>
            </a:r>
            <a:endParaRPr lang="ru-RU" sz="2400" u="sng" dirty="0"/>
          </a:p>
        </p:txBody>
      </p:sp>
      <p:pic>
        <p:nvPicPr>
          <p:cNvPr id="6" name="Picture 2" descr="C:\Users\Andriy\Desktop\Delhi-2015\Illustrations\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5011" y="116632"/>
            <a:ext cx="1080120" cy="394244"/>
          </a:xfrm>
          <a:prstGeom prst="rect">
            <a:avLst/>
          </a:prstGeom>
          <a:noFill/>
          <a:ln w="190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59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11</Template>
  <TotalTime>2817</TotalTime>
  <Words>1421</Words>
  <Application>Microsoft Office PowerPoint</Application>
  <PresentationFormat>On-screen Show (4:3)</PresentationFormat>
  <Paragraphs>347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33</vt:i4>
      </vt:variant>
    </vt:vector>
  </HeadingPairs>
  <TitlesOfParts>
    <vt:vector size="35" baseType="lpstr">
      <vt:lpstr>11</vt:lpstr>
      <vt:lpstr>Тема Office</vt:lpstr>
      <vt:lpstr>Анализ осложнений при коррекции близорукости ортокератологическими линзами.   Причины и возможные пути профилактики.  </vt:lpstr>
      <vt:lpstr>Financial disclosure</vt:lpstr>
      <vt:lpstr>Ночная ортокератология –  самый молодой вид коррекции зрения.</vt:lpstr>
      <vt:lpstr>Геометрически растущие  темпы продаж</vt:lpstr>
      <vt:lpstr>Риски осложнений</vt:lpstr>
      <vt:lpstr>Литературные источники:  анализ осложнений при использовании ортокератологических линз</vt:lpstr>
      <vt:lpstr>Частота кератитов при ночной ортокератологии:  4 на 10 000    (силикон-гидрогелевые D/N – 25.4, RGP дневные –1.2 на 10 000) Rene Mely, 45 конгресс ECLSO, 2015, Измир</vt:lpstr>
      <vt:lpstr>С 2005 года более 40 офтальмологических клиник 16 из них – центры рефракционной хирургии</vt:lpstr>
      <vt:lpstr>Цель работы: Провести анализ осложнений ортокератологической коррекции, её частоты, определить возможные причины осложнений,  пути устранения и профилактики.</vt:lpstr>
      <vt:lpstr>Осложнения разделяются на: </vt:lpstr>
      <vt:lpstr>Международные системы оценки  выраженности осложнений  при пользовании контактными линзами.</vt:lpstr>
      <vt:lpstr>Характер осложнений</vt:lpstr>
      <vt:lpstr>Ранние осложнения</vt:lpstr>
      <vt:lpstr>Глазные осложнения</vt:lpstr>
      <vt:lpstr>Причины эпителиопатии : – механическое раздражение (децентрация, клиренс), - гипоксия (низкий уровень кислородной трансмиссии линзы, повышенная потребность в кислороде роговицы) </vt:lpstr>
      <vt:lpstr>Идеальная посадка  и клиренс</vt:lpstr>
      <vt:lpstr>PowerPoint Presentation</vt:lpstr>
      <vt:lpstr>Болевые ощущения,  покраснение и сухость</vt:lpstr>
      <vt:lpstr>Недокоррекция (16.2%):</vt:lpstr>
      <vt:lpstr>Оптические осложнения</vt:lpstr>
      <vt:lpstr>Недокоррекция, связанная с исходным высоким роговичным астигматизмом ( до 3.5Д) коррегировалась путём подбора  линз специального дизайна с различными возвратными зонами и углом посадки.   Дизайн Dual-Axis CRT Paragon</vt:lpstr>
      <vt:lpstr>Индуцированный астигматизм (12.5%):</vt:lpstr>
      <vt:lpstr>PowerPoint Presentation</vt:lpstr>
      <vt:lpstr>Поздние осложнения</vt:lpstr>
      <vt:lpstr>Поздняя эпителиопатия    </vt:lpstr>
      <vt:lpstr>                        Конъюнктивиты </vt:lpstr>
      <vt:lpstr>Инфильтраты</vt:lpstr>
      <vt:lpstr>Кератиты</vt:lpstr>
      <vt:lpstr>PowerPoint Presentation</vt:lpstr>
      <vt:lpstr>Недокоррекция и индуцированный астигматизм</vt:lpstr>
      <vt:lpstr>Выводы: факторы которые мы можем контролировать</vt:lpstr>
      <vt:lpstr>Выводы: факторы которые мы можем частично контролировать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эпителиопатия на ф</dc:title>
  <dc:creator>глеб</dc:creator>
  <cp:lastModifiedBy>Maxim</cp:lastModifiedBy>
  <cp:revision>271</cp:revision>
  <cp:lastPrinted>2016-04-20T21:02:35Z</cp:lastPrinted>
  <dcterms:created xsi:type="dcterms:W3CDTF">2013-02-19T18:36:47Z</dcterms:created>
  <dcterms:modified xsi:type="dcterms:W3CDTF">2016-05-17T19:40:27Z</dcterms:modified>
</cp:coreProperties>
</file>